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28440063" cy="39239825"/>
  <p:notesSz cx="6858000" cy="9144000"/>
  <p:defaultTextStyle>
    <a:defPPr>
      <a:defRPr lang="en-US"/>
    </a:defPPr>
    <a:lvl1pPr algn="l" rtl="0" fontAlgn="base">
      <a:spcBef>
        <a:spcPct val="0"/>
      </a:spcBef>
      <a:spcAft>
        <a:spcPct val="0"/>
      </a:spcAft>
      <a:defRPr kumimoji="1" sz="3265" kern="1200">
        <a:solidFill>
          <a:schemeClr val="tx1"/>
        </a:solidFill>
        <a:latin typeface="Times New Roman" pitchFamily="18" charset="0"/>
        <a:ea typeface="新細明體" charset="-120"/>
        <a:cs typeface="+mn-cs"/>
      </a:defRPr>
    </a:lvl1pPr>
    <a:lvl2pPr marL="452308" algn="l" rtl="0" fontAlgn="base">
      <a:spcBef>
        <a:spcPct val="0"/>
      </a:spcBef>
      <a:spcAft>
        <a:spcPct val="0"/>
      </a:spcAft>
      <a:defRPr kumimoji="1" sz="3265" kern="1200">
        <a:solidFill>
          <a:schemeClr val="tx1"/>
        </a:solidFill>
        <a:latin typeface="Times New Roman" pitchFamily="18" charset="0"/>
        <a:ea typeface="新細明體" charset="-120"/>
        <a:cs typeface="+mn-cs"/>
      </a:defRPr>
    </a:lvl2pPr>
    <a:lvl3pPr marL="904616" algn="l" rtl="0" fontAlgn="base">
      <a:spcBef>
        <a:spcPct val="0"/>
      </a:spcBef>
      <a:spcAft>
        <a:spcPct val="0"/>
      </a:spcAft>
      <a:defRPr kumimoji="1" sz="3265" kern="1200">
        <a:solidFill>
          <a:schemeClr val="tx1"/>
        </a:solidFill>
        <a:latin typeface="Times New Roman" pitchFamily="18" charset="0"/>
        <a:ea typeface="新細明體" charset="-120"/>
        <a:cs typeface="+mn-cs"/>
      </a:defRPr>
    </a:lvl3pPr>
    <a:lvl4pPr marL="1356924" algn="l" rtl="0" fontAlgn="base">
      <a:spcBef>
        <a:spcPct val="0"/>
      </a:spcBef>
      <a:spcAft>
        <a:spcPct val="0"/>
      </a:spcAft>
      <a:defRPr kumimoji="1" sz="3265" kern="1200">
        <a:solidFill>
          <a:schemeClr val="tx1"/>
        </a:solidFill>
        <a:latin typeface="Times New Roman" pitchFamily="18" charset="0"/>
        <a:ea typeface="新細明體" charset="-120"/>
        <a:cs typeface="+mn-cs"/>
      </a:defRPr>
    </a:lvl4pPr>
    <a:lvl5pPr marL="1809232" algn="l" rtl="0" fontAlgn="base">
      <a:spcBef>
        <a:spcPct val="0"/>
      </a:spcBef>
      <a:spcAft>
        <a:spcPct val="0"/>
      </a:spcAft>
      <a:defRPr kumimoji="1" sz="3265" kern="1200">
        <a:solidFill>
          <a:schemeClr val="tx1"/>
        </a:solidFill>
        <a:latin typeface="Times New Roman" pitchFamily="18" charset="0"/>
        <a:ea typeface="新細明體" charset="-120"/>
        <a:cs typeface="+mn-cs"/>
      </a:defRPr>
    </a:lvl5pPr>
    <a:lvl6pPr marL="2261540" algn="l" defTabSz="904616" rtl="0" eaLnBrk="1" latinLnBrk="0" hangingPunct="1">
      <a:defRPr kumimoji="1" sz="3265" kern="1200">
        <a:solidFill>
          <a:schemeClr val="tx1"/>
        </a:solidFill>
        <a:latin typeface="Times New Roman" pitchFamily="18" charset="0"/>
        <a:ea typeface="新細明體" charset="-120"/>
        <a:cs typeface="+mn-cs"/>
      </a:defRPr>
    </a:lvl6pPr>
    <a:lvl7pPr marL="2713848" algn="l" defTabSz="904616" rtl="0" eaLnBrk="1" latinLnBrk="0" hangingPunct="1">
      <a:defRPr kumimoji="1" sz="3265" kern="1200">
        <a:solidFill>
          <a:schemeClr val="tx1"/>
        </a:solidFill>
        <a:latin typeface="Times New Roman" pitchFamily="18" charset="0"/>
        <a:ea typeface="新細明體" charset="-120"/>
        <a:cs typeface="+mn-cs"/>
      </a:defRPr>
    </a:lvl7pPr>
    <a:lvl8pPr marL="3166156" algn="l" defTabSz="904616" rtl="0" eaLnBrk="1" latinLnBrk="0" hangingPunct="1">
      <a:defRPr kumimoji="1" sz="3265" kern="1200">
        <a:solidFill>
          <a:schemeClr val="tx1"/>
        </a:solidFill>
        <a:latin typeface="Times New Roman" pitchFamily="18" charset="0"/>
        <a:ea typeface="新細明體" charset="-120"/>
        <a:cs typeface="+mn-cs"/>
      </a:defRPr>
    </a:lvl8pPr>
    <a:lvl9pPr marL="3618464" algn="l" defTabSz="904616" rtl="0" eaLnBrk="1" latinLnBrk="0" hangingPunct="1">
      <a:defRPr kumimoji="1" sz="3265" kern="1200">
        <a:solidFill>
          <a:schemeClr val="tx1"/>
        </a:solidFill>
        <a:latin typeface="Times New Roman" pitchFamily="18" charset="0"/>
        <a:ea typeface="新細明體" charset="-120"/>
        <a:cs typeface="+mn-cs"/>
      </a:defRPr>
    </a:lvl9pPr>
  </p:defaultTextStyle>
  <p:extLst>
    <p:ext uri="{EFAFB233-063F-42B5-8137-9DF3F51BA10A}">
      <p15:sldGuideLst xmlns:p15="http://schemas.microsoft.com/office/powerpoint/2012/main" xmlns="">
        <p15:guide id="1" orient="horz" pos="12359" userDrawn="1">
          <p15:clr>
            <a:srgbClr val="A4A3A4"/>
          </p15:clr>
        </p15:guide>
        <p15:guide id="2" pos="8959"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008000"/>
    <a:srgbClr val="800000"/>
    <a:srgbClr val="CC0000"/>
    <a:srgbClr val="D4D4FF"/>
    <a:srgbClr val="D3D3FF"/>
    <a:srgbClr val="777777"/>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671" autoAdjust="0"/>
    <p:restoredTop sz="86376" autoAdjust="0"/>
  </p:normalViewPr>
  <p:slideViewPr>
    <p:cSldViewPr snapToGrid="0">
      <p:cViewPr>
        <p:scale>
          <a:sx n="40" d="100"/>
          <a:sy n="40" d="100"/>
        </p:scale>
        <p:origin x="-492" y="5766"/>
      </p:cViewPr>
      <p:guideLst>
        <p:guide orient="horz" pos="12359"/>
        <p:guide pos="89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5" d="100"/>
          <a:sy n="65" d="100"/>
        </p:scale>
        <p:origin x="28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itchFamily="18" charset="-12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新細明體" pitchFamily="18" charset="-120"/>
              </a:defRPr>
            </a:lvl1pPr>
          </a:lstStyle>
          <a:p>
            <a:pPr>
              <a:defRPr/>
            </a:pPr>
            <a:fld id="{5FE3517C-4408-4409-A267-CCA7E8FCA22C}" type="datetimeFigureOut">
              <a:rPr lang="zh-TW" altLang="en-US"/>
              <a:pPr>
                <a:defRPr/>
              </a:pPr>
              <a:t>2015/11/27</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新細明體" pitchFamily="18" charset="-12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新細明體" pitchFamily="18" charset="-120"/>
              </a:defRPr>
            </a:lvl1pPr>
          </a:lstStyle>
          <a:p>
            <a:pPr>
              <a:defRPr/>
            </a:pPr>
            <a:fld id="{C5F54951-9283-4969-911B-6A405847EA70}" type="slidenum">
              <a:rPr lang="zh-TW" altLang="en-US"/>
              <a:pPr>
                <a:defRPr/>
              </a:pPr>
              <a:t>‹#›</a:t>
            </a:fld>
            <a:endParaRPr lang="zh-TW" altLang="en-US"/>
          </a:p>
        </p:txBody>
      </p:sp>
    </p:spTree>
    <p:extLst>
      <p:ext uri="{BB962C8B-B14F-4D97-AF65-F5344CB8AC3E}">
        <p14:creationId xmlns:p14="http://schemas.microsoft.com/office/powerpoint/2010/main" val="22466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2" name="頁尾版面配置區 1"/>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3" name="投影片圖像版面配置區 2"/>
          <p:cNvSpPr>
            <a:spLocks noGrp="1" noRot="1" noChangeAspect="1"/>
          </p:cNvSpPr>
          <p:nvPr>
            <p:ph type="sldImg" idx="2"/>
          </p:nvPr>
        </p:nvSpPr>
        <p:spPr>
          <a:xfrm>
            <a:off x="2311400" y="1143000"/>
            <a:ext cx="2235200" cy="3086100"/>
          </a:xfrm>
          <a:prstGeom prst="rect">
            <a:avLst/>
          </a:prstGeom>
          <a:noFill/>
          <a:ln w="12700">
            <a:solidFill>
              <a:prstClr val="black"/>
            </a:solidFill>
          </a:ln>
        </p:spPr>
        <p:txBody>
          <a:bodyPr vert="horz" lIns="91440" tIns="45720" rIns="91440" bIns="45720" rtlCol="0" anchor="ctr"/>
          <a:lstStyle/>
          <a:p>
            <a:endParaRPr lang="zh-TW" altLang="en-US"/>
          </a:p>
        </p:txBody>
      </p:sp>
    </p:spTree>
    <p:extLst>
      <p:ext uri="{BB962C8B-B14F-4D97-AF65-F5344CB8AC3E}">
        <p14:creationId xmlns:p14="http://schemas.microsoft.com/office/powerpoint/2010/main" val="30653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87" kern="1200">
        <a:solidFill>
          <a:schemeClr val="tx1"/>
        </a:solidFill>
        <a:latin typeface="Calibri" pitchFamily="34" charset="0"/>
        <a:ea typeface="+mn-ea"/>
        <a:cs typeface="+mn-cs"/>
      </a:defRPr>
    </a:lvl1pPr>
    <a:lvl2pPr marL="452308" algn="l" rtl="0" eaLnBrk="0" fontAlgn="base" hangingPunct="0">
      <a:spcBef>
        <a:spcPct val="30000"/>
      </a:spcBef>
      <a:spcAft>
        <a:spcPct val="0"/>
      </a:spcAft>
      <a:defRPr sz="1187" kern="1200">
        <a:solidFill>
          <a:schemeClr val="tx1"/>
        </a:solidFill>
        <a:latin typeface="Calibri" pitchFamily="34" charset="0"/>
        <a:ea typeface="+mn-ea"/>
        <a:cs typeface="+mn-cs"/>
      </a:defRPr>
    </a:lvl2pPr>
    <a:lvl3pPr marL="904616" algn="l" rtl="0" eaLnBrk="0" fontAlgn="base" hangingPunct="0">
      <a:spcBef>
        <a:spcPct val="30000"/>
      </a:spcBef>
      <a:spcAft>
        <a:spcPct val="0"/>
      </a:spcAft>
      <a:defRPr sz="1187" kern="1200">
        <a:solidFill>
          <a:schemeClr val="tx1"/>
        </a:solidFill>
        <a:latin typeface="Calibri" pitchFamily="34" charset="0"/>
        <a:ea typeface="+mn-ea"/>
        <a:cs typeface="+mn-cs"/>
      </a:defRPr>
    </a:lvl3pPr>
    <a:lvl4pPr marL="1356924" algn="l" rtl="0" eaLnBrk="0" fontAlgn="base" hangingPunct="0">
      <a:spcBef>
        <a:spcPct val="30000"/>
      </a:spcBef>
      <a:spcAft>
        <a:spcPct val="0"/>
      </a:spcAft>
      <a:defRPr sz="1187" kern="1200">
        <a:solidFill>
          <a:schemeClr val="tx1"/>
        </a:solidFill>
        <a:latin typeface="Calibri" pitchFamily="34" charset="0"/>
        <a:ea typeface="+mn-ea"/>
        <a:cs typeface="+mn-cs"/>
      </a:defRPr>
    </a:lvl4pPr>
    <a:lvl5pPr marL="1809232" algn="l" rtl="0" eaLnBrk="0" fontAlgn="base" hangingPunct="0">
      <a:spcBef>
        <a:spcPct val="30000"/>
      </a:spcBef>
      <a:spcAft>
        <a:spcPct val="0"/>
      </a:spcAft>
      <a:defRPr sz="1187" kern="1200">
        <a:solidFill>
          <a:schemeClr val="tx1"/>
        </a:solidFill>
        <a:latin typeface="Calibri" pitchFamily="34" charset="0"/>
        <a:ea typeface="+mn-ea"/>
        <a:cs typeface="+mn-cs"/>
      </a:defRPr>
    </a:lvl5pPr>
    <a:lvl6pPr marL="2261540" algn="l" defTabSz="904616" rtl="0" eaLnBrk="1" latinLnBrk="0" hangingPunct="1">
      <a:defRPr sz="1187" kern="1200">
        <a:solidFill>
          <a:schemeClr val="tx1"/>
        </a:solidFill>
        <a:latin typeface="+mn-lt"/>
        <a:ea typeface="+mn-ea"/>
        <a:cs typeface="+mn-cs"/>
      </a:defRPr>
    </a:lvl6pPr>
    <a:lvl7pPr marL="2713848" algn="l" defTabSz="904616" rtl="0" eaLnBrk="1" latinLnBrk="0" hangingPunct="1">
      <a:defRPr sz="1187" kern="1200">
        <a:solidFill>
          <a:schemeClr val="tx1"/>
        </a:solidFill>
        <a:latin typeface="+mn-lt"/>
        <a:ea typeface="+mn-ea"/>
        <a:cs typeface="+mn-cs"/>
      </a:defRPr>
    </a:lvl7pPr>
    <a:lvl8pPr marL="3166156" algn="l" defTabSz="904616" rtl="0" eaLnBrk="1" latinLnBrk="0" hangingPunct="1">
      <a:defRPr sz="1187" kern="1200">
        <a:solidFill>
          <a:schemeClr val="tx1"/>
        </a:solidFill>
        <a:latin typeface="+mn-lt"/>
        <a:ea typeface="+mn-ea"/>
        <a:cs typeface="+mn-cs"/>
      </a:defRPr>
    </a:lvl8pPr>
    <a:lvl9pPr marL="3618464" algn="l" defTabSz="904616" rtl="0" eaLnBrk="1" latinLnBrk="0" hangingPunct="1">
      <a:defRPr sz="11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2185988" y="685800"/>
            <a:ext cx="2486025" cy="3429000"/>
          </a:xfrm>
          <a:prstGeom prst="rect">
            <a:avLst/>
          </a:prstGeom>
          <a:ln/>
        </p:spPr>
      </p:sp>
      <p:sp>
        <p:nvSpPr>
          <p:cNvPr id="16386" name="Rectangle 3"/>
          <p:cNvSpPr>
            <a:spLocks noGrp="1" noChangeArrowheads="1"/>
          </p:cNvSpPr>
          <p:nvPr>
            <p:ph type="body" idx="1"/>
          </p:nvPr>
        </p:nvSpPr>
        <p:spPr>
          <a:noFill/>
        </p:spPr>
        <p:txBody>
          <a:bodyPr/>
          <a:lstStyle/>
          <a:p>
            <a:pPr eaLnBrk="1" hangingPunct="1"/>
            <a:endParaRPr lang="zh-TW" altLang="en-US" smtClean="0"/>
          </a:p>
        </p:txBody>
      </p:sp>
    </p:spTree>
    <p:extLst>
      <p:ext uri="{BB962C8B-B14F-4D97-AF65-F5344CB8AC3E}">
        <p14:creationId xmlns:p14="http://schemas.microsoft.com/office/powerpoint/2010/main" val="4006846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133319" y="12189755"/>
            <a:ext cx="24173427" cy="8410594"/>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266637" y="22236008"/>
            <a:ext cx="19906790" cy="10028632"/>
          </a:xfrm>
          <a:prstGeom prst="rect">
            <a:avLst/>
          </a:prstGeom>
        </p:spPr>
        <p:txBody>
          <a:bodyPr/>
          <a:lstStyle>
            <a:lvl1pPr marL="0" indent="0" algn="ctr">
              <a:buNone/>
              <a:defRPr/>
            </a:lvl1pPr>
            <a:lvl2pPr marL="451439" indent="0" algn="ctr">
              <a:buNone/>
              <a:defRPr/>
            </a:lvl2pPr>
            <a:lvl3pPr marL="902879" indent="0" algn="ctr">
              <a:buNone/>
              <a:defRPr/>
            </a:lvl3pPr>
            <a:lvl4pPr marL="1354318" indent="0" algn="ctr">
              <a:buNone/>
              <a:defRPr/>
            </a:lvl4pPr>
            <a:lvl5pPr marL="1805757" indent="0" algn="ctr">
              <a:buNone/>
              <a:defRPr/>
            </a:lvl5pPr>
            <a:lvl6pPr marL="2257196" indent="0" algn="ctr">
              <a:buNone/>
              <a:defRPr/>
            </a:lvl6pPr>
            <a:lvl7pPr marL="2708636" indent="0" algn="ctr">
              <a:buNone/>
              <a:defRPr/>
            </a:lvl7pPr>
            <a:lvl8pPr marL="3160075" indent="0" algn="ctr">
              <a:buNone/>
              <a:defRPr/>
            </a:lvl8pPr>
            <a:lvl9pPr marL="3611514"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1421690" y="9155534"/>
            <a:ext cx="25596684" cy="25896618"/>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標題 4"/>
          <p:cNvSpPr>
            <a:spLocks noGrp="1"/>
          </p:cNvSpPr>
          <p:nvPr>
            <p:ph type="title"/>
          </p:nvPr>
        </p:nvSpPr>
        <p:spPr>
          <a:xfrm>
            <a:off x="1421690" y="1571293"/>
            <a:ext cx="25596684" cy="6539971"/>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482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0619988" y="1571579"/>
            <a:ext cx="6398387" cy="33480571"/>
          </a:xfrm>
          <a:prstGeom prst="rect">
            <a:avLst/>
          </a:prstGeo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421690" y="1571579"/>
            <a:ext cx="19047820" cy="33480571"/>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標題 2"/>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216063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421690" y="9155534"/>
            <a:ext cx="25596684" cy="25896618"/>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246176" y="25215761"/>
            <a:ext cx="24174994" cy="7792215"/>
          </a:xfrm>
          <a:prstGeom prst="rect">
            <a:avLst/>
          </a:prstGeom>
        </p:spPr>
        <p:txBody>
          <a:bodyPr anchor="t"/>
          <a:lstStyle>
            <a:lvl1pPr algn="l">
              <a:defRPr sz="395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246176" y="16632149"/>
            <a:ext cx="24174994" cy="8583612"/>
          </a:xfrm>
          <a:prstGeom prst="rect">
            <a:avLst/>
          </a:prstGeom>
        </p:spPr>
        <p:txBody>
          <a:bodyPr anchor="b"/>
          <a:lstStyle>
            <a:lvl1pPr marL="0" indent="0">
              <a:buNone/>
              <a:defRPr sz="1975"/>
            </a:lvl1pPr>
            <a:lvl2pPr marL="451439" indent="0">
              <a:buNone/>
              <a:defRPr sz="1777"/>
            </a:lvl2pPr>
            <a:lvl3pPr marL="902879" indent="0">
              <a:buNone/>
              <a:defRPr sz="1580"/>
            </a:lvl3pPr>
            <a:lvl4pPr marL="1354318" indent="0">
              <a:buNone/>
              <a:defRPr sz="1382"/>
            </a:lvl4pPr>
            <a:lvl5pPr marL="1805757" indent="0">
              <a:buNone/>
              <a:defRPr sz="1382"/>
            </a:lvl5pPr>
            <a:lvl6pPr marL="2257196" indent="0">
              <a:buNone/>
              <a:defRPr sz="1382"/>
            </a:lvl6pPr>
            <a:lvl7pPr marL="2708636" indent="0">
              <a:buNone/>
              <a:defRPr sz="1382"/>
            </a:lvl7pPr>
            <a:lvl8pPr marL="3160075" indent="0">
              <a:buNone/>
              <a:defRPr sz="1382"/>
            </a:lvl8pPr>
            <a:lvl9pPr marL="3611514" indent="0">
              <a:buNone/>
              <a:defRPr sz="1382"/>
            </a:lvl9pPr>
          </a:lstStyle>
          <a:p>
            <a:pPr lvl="0"/>
            <a:r>
              <a:rPr lang="zh-TW" altLang="en-US" smtClean="0"/>
              <a:t>按一下以編輯母片文字樣式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421692" y="9155534"/>
            <a:ext cx="12723103"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4295270" y="9155534"/>
            <a:ext cx="12723104"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421691" y="8783865"/>
            <a:ext cx="12566357"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4" name="內容版面配置區 3"/>
          <p:cNvSpPr>
            <a:spLocks noGrp="1"/>
          </p:cNvSpPr>
          <p:nvPr>
            <p:ph sz="half" idx="2"/>
          </p:nvPr>
        </p:nvSpPr>
        <p:spPr>
          <a:xfrm>
            <a:off x="1421691" y="12444475"/>
            <a:ext cx="12566357"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4447314" y="8783865"/>
            <a:ext cx="12571060"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6" name="內容版面配置區 5"/>
          <p:cNvSpPr>
            <a:spLocks noGrp="1"/>
          </p:cNvSpPr>
          <p:nvPr>
            <p:ph sz="quarter" idx="4"/>
          </p:nvPr>
        </p:nvSpPr>
        <p:spPr>
          <a:xfrm>
            <a:off x="14447314" y="12444475"/>
            <a:ext cx="12571060"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8174" y="37315875"/>
            <a:ext cx="17863713" cy="1923950"/>
          </a:xfrm>
          <a:prstGeom prst="rect">
            <a:avLst/>
          </a:prstGeom>
        </p:spPr>
      </p:pic>
      <p:sp>
        <p:nvSpPr>
          <p:cNvPr id="3" name="矩形 2"/>
          <p:cNvSpPr/>
          <p:nvPr userDrawn="1"/>
        </p:nvSpPr>
        <p:spPr bwMode="auto">
          <a:xfrm>
            <a:off x="0" y="1"/>
            <a:ext cx="28440063" cy="5694668"/>
          </a:xfrm>
          <a:prstGeom prst="rect">
            <a:avLst/>
          </a:prstGeom>
          <a:solidFill>
            <a:srgbClr val="008000"/>
          </a:solidFill>
          <a:ln w="19050" cap="flat" cmpd="sng" algn="ctr">
            <a:solidFill>
              <a:schemeClr val="tx1">
                <a:lumMod val="50000"/>
                <a:lumOff val="50000"/>
              </a:schemeClr>
            </a:solidFill>
            <a:prstDash val="solid"/>
            <a:round/>
            <a:headEnd type="none" w="med" len="med"/>
            <a:tailEnd type="none" w="med" len="med"/>
          </a:ln>
          <a:effectLst/>
        </p:spPr>
        <p:txBody>
          <a:bodyPr vert="horz" wrap="square" lIns="90286" tIns="45143" rIns="90286" bIns="45143" numCol="1" rtlCol="0" anchor="t" anchorCtr="0" compatLnSpc="1">
            <a:prstTxWarp prst="textNoShape">
              <a:avLst/>
            </a:prstTxWarp>
          </a:bodyPr>
          <a:lstStyle/>
          <a:p>
            <a:pPr marL="0" marR="0" indent="0" algn="l" defTabSz="1214811" rtl="0" eaLnBrk="1" fontAlgn="base" latinLnBrk="0" hangingPunct="1">
              <a:lnSpc>
                <a:spcPct val="100000"/>
              </a:lnSpc>
              <a:spcBef>
                <a:spcPct val="0"/>
              </a:spcBef>
              <a:spcAft>
                <a:spcPct val="0"/>
              </a:spcAft>
              <a:buClrTx/>
              <a:buSzTx/>
              <a:buFontTx/>
              <a:buNone/>
              <a:tabLst/>
            </a:pPr>
            <a:endParaRPr kumimoji="1" lang="zh-TW" altLang="en-US" sz="3258" b="0" i="0" u="none" strike="noStrike" cap="none" normalizeH="0" baseline="0" smtClean="0">
              <a:ln>
                <a:noFill/>
              </a:ln>
              <a:solidFill>
                <a:schemeClr val="tx1"/>
              </a:solidFill>
              <a:effectLst/>
              <a:latin typeface="Times New Roman" pitchFamily="18" charset="0"/>
              <a:ea typeface="新細明體" pitchFamily="18"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421692" y="1561969"/>
            <a:ext cx="9356191" cy="6649975"/>
          </a:xfrm>
          <a:prstGeom prst="rect">
            <a:avLst/>
          </a:prstGeom>
        </p:spPr>
        <p:txBody>
          <a:bodyPr anchor="b"/>
          <a:lstStyle>
            <a:lvl1pPr algn="l">
              <a:defRPr sz="1975"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119589" y="1561970"/>
            <a:ext cx="15898786" cy="33490182"/>
          </a:xfrm>
          <a:prstGeom prst="rect">
            <a:avLst/>
          </a:prstGeom>
        </p:spPr>
        <p:txBody>
          <a:bodyPr/>
          <a:lstStyle>
            <a:lvl1pPr>
              <a:defRPr sz="3160"/>
            </a:lvl1pPr>
            <a:lvl2pPr>
              <a:defRPr sz="2765"/>
            </a:lvl2pPr>
            <a:lvl3pPr>
              <a:defRPr sz="2370"/>
            </a:lvl3pPr>
            <a:lvl4pPr>
              <a:defRPr sz="1975"/>
            </a:lvl4pPr>
            <a:lvl5pPr>
              <a:defRPr sz="1975"/>
            </a:lvl5pPr>
            <a:lvl6pPr>
              <a:defRPr sz="1975"/>
            </a:lvl6pPr>
            <a:lvl7pPr>
              <a:defRPr sz="1975"/>
            </a:lvl7pPr>
            <a:lvl8pPr>
              <a:defRPr sz="1975"/>
            </a:lvl8pPr>
            <a:lvl9pPr>
              <a:defRPr sz="197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421692" y="8211944"/>
            <a:ext cx="9356191" cy="26840207"/>
          </a:xfrm>
          <a:prstGeom prst="rect">
            <a:avLst/>
          </a:prstGeom>
        </p:spPr>
        <p:txBody>
          <a:bodyPr/>
          <a:lstStyle>
            <a:lvl1pPr marL="0" indent="0">
              <a:buNone/>
              <a:defRPr sz="1382"/>
            </a:lvl1pPr>
            <a:lvl2pPr marL="451439" indent="0">
              <a:buNone/>
              <a:defRPr sz="1185"/>
            </a:lvl2pPr>
            <a:lvl3pPr marL="902879" indent="0">
              <a:buNone/>
              <a:defRPr sz="987"/>
            </a:lvl3pPr>
            <a:lvl4pPr marL="1354318" indent="0">
              <a:buNone/>
              <a:defRPr sz="889"/>
            </a:lvl4pPr>
            <a:lvl5pPr marL="1805757" indent="0">
              <a:buNone/>
              <a:defRPr sz="889"/>
            </a:lvl5pPr>
            <a:lvl6pPr marL="2257196" indent="0">
              <a:buNone/>
              <a:defRPr sz="889"/>
            </a:lvl6pPr>
            <a:lvl7pPr marL="2708636" indent="0">
              <a:buNone/>
              <a:defRPr sz="889"/>
            </a:lvl7pPr>
            <a:lvl8pPr marL="3160075" indent="0">
              <a:buNone/>
              <a:defRPr sz="889"/>
            </a:lvl8pPr>
            <a:lvl9pPr marL="3611514" indent="0">
              <a:buNone/>
              <a:defRPr sz="889"/>
            </a:lvl9pPr>
          </a:lstStyle>
          <a:p>
            <a:pPr lvl="0"/>
            <a:r>
              <a:rPr lang="zh-TW" altLang="en-US" smtClean="0"/>
              <a:t>按一下以編輯母片文字樣式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含標題的圖片">
    <p:spTree>
      <p:nvGrpSpPr>
        <p:cNvPr id="1" name=""/>
        <p:cNvGrpSpPr/>
        <p:nvPr/>
      </p:nvGrpSpPr>
      <p:grpSpPr>
        <a:xfrm>
          <a:off x="0" y="0"/>
          <a:ext cx="0" cy="0"/>
          <a:chOff x="0" y="0"/>
          <a:chExt cx="0" cy="0"/>
        </a:xfrm>
      </p:grpSpPr>
      <p:pic>
        <p:nvPicPr>
          <p:cNvPr id="5" name="圖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9133" y="36627073"/>
            <a:ext cx="18708674" cy="261275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50"/>
          <p:cNvSpPr>
            <a:spLocks noChangeArrowheads="1"/>
          </p:cNvSpPr>
          <p:nvPr userDrawn="1"/>
        </p:nvSpPr>
        <p:spPr bwMode="auto">
          <a:xfrm>
            <a:off x="0" y="0"/>
            <a:ext cx="28440063" cy="4795665"/>
          </a:xfrm>
          <a:prstGeom prst="rect">
            <a:avLst/>
          </a:prstGeom>
          <a:solidFill>
            <a:srgbClr val="FFFF66"/>
          </a:solidFill>
          <a:ln w="9525">
            <a:solidFill>
              <a:schemeClr val="bg1">
                <a:lumMod val="75000"/>
              </a:schemeClr>
            </a:solidFill>
            <a:miter lim="800000"/>
            <a:headEnd/>
            <a:tailEnd/>
          </a:ln>
        </p:spPr>
        <p:txBody>
          <a:bodyPr wrap="none" anchor="ctr"/>
          <a:lstStyle/>
          <a:p>
            <a:pPr>
              <a:defRPr/>
            </a:pPr>
            <a:endParaRPr lang="zh-TW" altLang="en-US" sz="3224">
              <a:ea typeface="新細明體" pitchFamily="18" charset="-120"/>
            </a:endParaRPr>
          </a:p>
        </p:txBody>
      </p:sp>
      <p:sp>
        <p:nvSpPr>
          <p:cNvPr id="1027" name="Rectangle 60"/>
          <p:cNvSpPr>
            <a:spLocks noChangeArrowheads="1"/>
          </p:cNvSpPr>
          <p:nvPr userDrawn="1"/>
        </p:nvSpPr>
        <p:spPr bwMode="auto">
          <a:xfrm>
            <a:off x="0" y="4702865"/>
            <a:ext cx="28440063" cy="248513"/>
          </a:xfrm>
          <a:prstGeom prst="rect">
            <a:avLst/>
          </a:prstGeom>
          <a:gradFill rotWithShape="1">
            <a:gsLst>
              <a:gs pos="0">
                <a:srgbClr val="FFFFFF"/>
              </a:gs>
              <a:gs pos="100000">
                <a:schemeClr val="tx1"/>
              </a:gs>
            </a:gsLst>
            <a:lin ang="5400000" scaled="1"/>
          </a:gradFill>
          <a:ln w="9525">
            <a:noFill/>
            <a:miter lim="800000"/>
            <a:headEnd/>
            <a:tailEnd/>
          </a:ln>
        </p:spPr>
        <p:txBody>
          <a:bodyPr wrap="none" anchor="ctr"/>
          <a:lstStyle/>
          <a:p>
            <a:pPr>
              <a:defRPr/>
            </a:pPr>
            <a:endParaRPr lang="zh-TW" altLang="en-US" sz="2469">
              <a:ea typeface="標楷體" pitchFamily="65" charset="-120"/>
            </a:endParaRPr>
          </a:p>
        </p:txBody>
      </p:sp>
      <p:pic>
        <p:nvPicPr>
          <p:cNvPr id="1029" name="圖片 8" descr="fju_logo.jpg"/>
          <p:cNvPicPr>
            <a:picLocks noChangeAspect="1"/>
          </p:cNvPicPr>
          <p:nvPr userDrawn="1"/>
        </p:nvPicPr>
        <p:blipFill>
          <a:blip r:embed="rId15"/>
          <a:srcRect/>
          <a:stretch>
            <a:fillRect/>
          </a:stretch>
        </p:blipFill>
        <p:spPr bwMode="auto">
          <a:xfrm>
            <a:off x="3122388" y="37245433"/>
            <a:ext cx="1354289" cy="1531970"/>
          </a:xfrm>
          <a:prstGeom prst="rect">
            <a:avLst/>
          </a:prstGeom>
          <a:noFill/>
          <a:ln w="9525">
            <a:noFill/>
            <a:miter lim="800000"/>
            <a:headEnd/>
            <a:tailEnd/>
          </a:ln>
        </p:spPr>
      </p:pic>
      <p:pic>
        <p:nvPicPr>
          <p:cNvPr id="1030" name="圖片 9" descr="003.gif"/>
          <p:cNvPicPr>
            <a:picLocks noChangeAspect="1"/>
          </p:cNvPicPr>
          <p:nvPr userDrawn="1"/>
        </p:nvPicPr>
        <p:blipFill>
          <a:blip r:embed="rId16"/>
          <a:srcRect/>
          <a:stretch>
            <a:fillRect/>
          </a:stretch>
        </p:blipFill>
        <p:spPr bwMode="auto">
          <a:xfrm>
            <a:off x="23775291" y="37099158"/>
            <a:ext cx="2181910" cy="1649934"/>
          </a:xfrm>
          <a:prstGeom prst="rect">
            <a:avLst/>
          </a:prstGeom>
          <a:noFill/>
          <a:ln w="9525">
            <a:noFill/>
            <a:miter lim="800000"/>
            <a:headEnd/>
            <a:tailEnd/>
          </a:ln>
        </p:spPr>
      </p:pic>
      <p:pic>
        <p:nvPicPr>
          <p:cNvPr id="3" name="圖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476677" y="37245433"/>
            <a:ext cx="19298614" cy="163263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1" r:id="rId11"/>
    <p:sldLayoutId id="2147483659" r:id="rId12"/>
    <p:sldLayoutId id="2147483660" r:id="rId13"/>
  </p:sldLayoutIdLst>
  <p:timing>
    <p:tnLst>
      <p:par>
        <p:cTn id="1" dur="indefinite" restart="never" nodeType="tmRoot"/>
      </p:par>
    </p:tnLst>
  </p:timing>
  <p:txStyles>
    <p:titleStyle>
      <a:lvl1pPr algn="ctr" defTabSz="1214811" rtl="0" eaLnBrk="0" fontAlgn="base" hangingPunct="0">
        <a:spcBef>
          <a:spcPct val="0"/>
        </a:spcBef>
        <a:spcAft>
          <a:spcPct val="0"/>
        </a:spcAft>
        <a:defRPr kumimoji="1" sz="5826">
          <a:solidFill>
            <a:schemeClr val="tx2"/>
          </a:solidFill>
          <a:latin typeface="+mj-lt"/>
          <a:ea typeface="+mj-ea"/>
          <a:cs typeface="+mj-cs"/>
        </a:defRPr>
      </a:lvl1pPr>
      <a:lvl2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2pPr>
      <a:lvl3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3pPr>
      <a:lvl4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4pPr>
      <a:lvl5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5pPr>
      <a:lvl6pPr marL="45143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6pPr>
      <a:lvl7pPr marL="90287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7pPr>
      <a:lvl8pPr marL="1354318"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8pPr>
      <a:lvl9pPr marL="1805757"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9pPr>
    </p:titleStyle>
    <p:bodyStyle>
      <a:lvl1pPr marL="459277" indent="-459277" algn="l" defTabSz="1214811" rtl="0" eaLnBrk="0" fontAlgn="base" hangingPunct="0">
        <a:spcBef>
          <a:spcPct val="20000"/>
        </a:spcBef>
        <a:spcAft>
          <a:spcPct val="0"/>
        </a:spcAft>
        <a:buChar char="•"/>
        <a:defRPr kumimoji="1" sz="4345">
          <a:solidFill>
            <a:schemeClr val="tx1"/>
          </a:solidFill>
          <a:latin typeface="+mn-lt"/>
          <a:ea typeface="+mn-ea"/>
          <a:cs typeface="+mn-cs"/>
        </a:defRPr>
      </a:lvl1pPr>
      <a:lvl2pPr marL="987523" indent="-382469" algn="l" defTabSz="1214811" rtl="0" eaLnBrk="0" fontAlgn="base" hangingPunct="0">
        <a:spcBef>
          <a:spcPct val="20000"/>
        </a:spcBef>
        <a:spcAft>
          <a:spcPct val="0"/>
        </a:spcAft>
        <a:buChar char="–"/>
        <a:defRPr kumimoji="1" sz="3653">
          <a:solidFill>
            <a:schemeClr val="tx1"/>
          </a:solidFill>
          <a:latin typeface="+mn-lt"/>
          <a:ea typeface="+mn-ea"/>
        </a:defRPr>
      </a:lvl2pPr>
      <a:lvl3pPr marL="1517338" indent="-302528" algn="l" defTabSz="1214811" rtl="0" eaLnBrk="0" fontAlgn="base" hangingPunct="0">
        <a:spcBef>
          <a:spcPct val="20000"/>
        </a:spcBef>
        <a:spcAft>
          <a:spcPct val="0"/>
        </a:spcAft>
        <a:buChar char="•"/>
        <a:defRPr kumimoji="1" sz="3258">
          <a:solidFill>
            <a:schemeClr val="tx1"/>
          </a:solidFill>
          <a:latin typeface="+mn-lt"/>
          <a:ea typeface="+mn-ea"/>
        </a:defRPr>
      </a:lvl3pPr>
      <a:lvl4pPr marL="2120825" indent="-307230" algn="l" defTabSz="1214811" rtl="0" eaLnBrk="0" fontAlgn="base" hangingPunct="0">
        <a:spcBef>
          <a:spcPct val="20000"/>
        </a:spcBef>
        <a:spcAft>
          <a:spcPct val="0"/>
        </a:spcAft>
        <a:buChar char="–"/>
        <a:defRPr kumimoji="1" sz="2567">
          <a:solidFill>
            <a:schemeClr val="tx1"/>
          </a:solidFill>
          <a:latin typeface="+mn-lt"/>
          <a:ea typeface="+mn-ea"/>
        </a:defRPr>
      </a:lvl4pPr>
      <a:lvl5pPr marL="2725879" indent="-296258" algn="l" defTabSz="1214811" rtl="0" eaLnBrk="0" fontAlgn="base" hangingPunct="0">
        <a:spcBef>
          <a:spcPct val="20000"/>
        </a:spcBef>
        <a:spcAft>
          <a:spcPct val="0"/>
        </a:spcAft>
        <a:buChar char="»"/>
        <a:defRPr kumimoji="1" sz="2567">
          <a:solidFill>
            <a:schemeClr val="tx1"/>
          </a:solidFill>
          <a:latin typeface="+mn-lt"/>
          <a:ea typeface="+mn-ea"/>
        </a:defRPr>
      </a:lvl5pPr>
      <a:lvl6pPr marL="3177318" indent="-296258" algn="l" defTabSz="1214811" rtl="0" fontAlgn="base">
        <a:spcBef>
          <a:spcPct val="20000"/>
        </a:spcBef>
        <a:spcAft>
          <a:spcPct val="0"/>
        </a:spcAft>
        <a:buChar char="»"/>
        <a:defRPr kumimoji="1" sz="2567">
          <a:solidFill>
            <a:schemeClr val="tx1"/>
          </a:solidFill>
          <a:latin typeface="+mn-lt"/>
          <a:ea typeface="+mn-ea"/>
        </a:defRPr>
      </a:lvl6pPr>
      <a:lvl7pPr marL="3628757" indent="-296258" algn="l" defTabSz="1214811" rtl="0" fontAlgn="base">
        <a:spcBef>
          <a:spcPct val="20000"/>
        </a:spcBef>
        <a:spcAft>
          <a:spcPct val="0"/>
        </a:spcAft>
        <a:buChar char="»"/>
        <a:defRPr kumimoji="1" sz="2567">
          <a:solidFill>
            <a:schemeClr val="tx1"/>
          </a:solidFill>
          <a:latin typeface="+mn-lt"/>
          <a:ea typeface="+mn-ea"/>
        </a:defRPr>
      </a:lvl7pPr>
      <a:lvl8pPr marL="4080196" indent="-296258" algn="l" defTabSz="1214811" rtl="0" fontAlgn="base">
        <a:spcBef>
          <a:spcPct val="20000"/>
        </a:spcBef>
        <a:spcAft>
          <a:spcPct val="0"/>
        </a:spcAft>
        <a:buChar char="»"/>
        <a:defRPr kumimoji="1" sz="2567">
          <a:solidFill>
            <a:schemeClr val="tx1"/>
          </a:solidFill>
          <a:latin typeface="+mn-lt"/>
          <a:ea typeface="+mn-ea"/>
        </a:defRPr>
      </a:lvl8pPr>
      <a:lvl9pPr marL="4531636" indent="-296258" algn="l" defTabSz="1214811" rtl="0" fontAlgn="base">
        <a:spcBef>
          <a:spcPct val="20000"/>
        </a:spcBef>
        <a:spcAft>
          <a:spcPct val="0"/>
        </a:spcAft>
        <a:buChar char="»"/>
        <a:defRPr kumimoji="1" sz="2567">
          <a:solidFill>
            <a:schemeClr val="tx1"/>
          </a:solidFill>
          <a:latin typeface="+mn-lt"/>
          <a:ea typeface="+mn-ea"/>
        </a:defRPr>
      </a:lvl9pPr>
    </p:bodyStyle>
    <p:otherStyle>
      <a:defPPr>
        <a:defRPr lang="zh-TW"/>
      </a:defPPr>
      <a:lvl1pPr marL="0" algn="l" defTabSz="902879" rtl="0" eaLnBrk="1" latinLnBrk="0" hangingPunct="1">
        <a:defRPr sz="1777" kern="1200">
          <a:solidFill>
            <a:schemeClr val="tx1"/>
          </a:solidFill>
          <a:latin typeface="+mn-lt"/>
          <a:ea typeface="+mn-ea"/>
          <a:cs typeface="+mn-cs"/>
        </a:defRPr>
      </a:lvl1pPr>
      <a:lvl2pPr marL="451439" algn="l" defTabSz="902879" rtl="0" eaLnBrk="1" latinLnBrk="0" hangingPunct="1">
        <a:defRPr sz="1777" kern="1200">
          <a:solidFill>
            <a:schemeClr val="tx1"/>
          </a:solidFill>
          <a:latin typeface="+mn-lt"/>
          <a:ea typeface="+mn-ea"/>
          <a:cs typeface="+mn-cs"/>
        </a:defRPr>
      </a:lvl2pPr>
      <a:lvl3pPr marL="902879" algn="l" defTabSz="902879" rtl="0" eaLnBrk="1" latinLnBrk="0" hangingPunct="1">
        <a:defRPr sz="1777" kern="1200">
          <a:solidFill>
            <a:schemeClr val="tx1"/>
          </a:solidFill>
          <a:latin typeface="+mn-lt"/>
          <a:ea typeface="+mn-ea"/>
          <a:cs typeface="+mn-cs"/>
        </a:defRPr>
      </a:lvl3pPr>
      <a:lvl4pPr marL="1354318" algn="l" defTabSz="902879" rtl="0" eaLnBrk="1" latinLnBrk="0" hangingPunct="1">
        <a:defRPr sz="1777" kern="1200">
          <a:solidFill>
            <a:schemeClr val="tx1"/>
          </a:solidFill>
          <a:latin typeface="+mn-lt"/>
          <a:ea typeface="+mn-ea"/>
          <a:cs typeface="+mn-cs"/>
        </a:defRPr>
      </a:lvl4pPr>
      <a:lvl5pPr marL="1805757" algn="l" defTabSz="902879" rtl="0" eaLnBrk="1" latinLnBrk="0" hangingPunct="1">
        <a:defRPr sz="1777" kern="1200">
          <a:solidFill>
            <a:schemeClr val="tx1"/>
          </a:solidFill>
          <a:latin typeface="+mn-lt"/>
          <a:ea typeface="+mn-ea"/>
          <a:cs typeface="+mn-cs"/>
        </a:defRPr>
      </a:lvl5pPr>
      <a:lvl6pPr marL="2257196" algn="l" defTabSz="902879" rtl="0" eaLnBrk="1" latinLnBrk="0" hangingPunct="1">
        <a:defRPr sz="1777" kern="1200">
          <a:solidFill>
            <a:schemeClr val="tx1"/>
          </a:solidFill>
          <a:latin typeface="+mn-lt"/>
          <a:ea typeface="+mn-ea"/>
          <a:cs typeface="+mn-cs"/>
        </a:defRPr>
      </a:lvl6pPr>
      <a:lvl7pPr marL="2708636" algn="l" defTabSz="902879" rtl="0" eaLnBrk="1" latinLnBrk="0" hangingPunct="1">
        <a:defRPr sz="1777" kern="1200">
          <a:solidFill>
            <a:schemeClr val="tx1"/>
          </a:solidFill>
          <a:latin typeface="+mn-lt"/>
          <a:ea typeface="+mn-ea"/>
          <a:cs typeface="+mn-cs"/>
        </a:defRPr>
      </a:lvl7pPr>
      <a:lvl8pPr marL="3160075" algn="l" defTabSz="902879" rtl="0" eaLnBrk="1" latinLnBrk="0" hangingPunct="1">
        <a:defRPr sz="1777" kern="1200">
          <a:solidFill>
            <a:schemeClr val="tx1"/>
          </a:solidFill>
          <a:latin typeface="+mn-lt"/>
          <a:ea typeface="+mn-ea"/>
          <a:cs typeface="+mn-cs"/>
        </a:defRPr>
      </a:lvl8pPr>
      <a:lvl9pPr marL="3611514" algn="l" defTabSz="902879" rtl="0" eaLnBrk="1" latinLnBrk="0" hangingPunct="1">
        <a:defRPr sz="17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6"/>
          <p:cNvSpPr>
            <a:spLocks noChangeArrowheads="1"/>
          </p:cNvSpPr>
          <p:nvPr/>
        </p:nvSpPr>
        <p:spPr bwMode="auto">
          <a:xfrm>
            <a:off x="14332889" y="5978051"/>
            <a:ext cx="12931576" cy="7367080"/>
          </a:xfrm>
          <a:prstGeom prst="rect">
            <a:avLst/>
          </a:prstGeom>
          <a:noFill/>
          <a:ln w="9525">
            <a:noFill/>
            <a:miter lim="800000"/>
            <a:headEnd/>
            <a:tailEnd/>
          </a:ln>
        </p:spPr>
        <p:txBody>
          <a:bodyPr lIns="102990" tIns="51495" rIns="102990" bIns="51495" anchorCtr="1"/>
          <a:lstStyle/>
          <a:p>
            <a:pPr algn="ctr" defTabSz="1029846">
              <a:lnSpc>
                <a:spcPct val="80000"/>
              </a:lnSpc>
              <a:defRPr/>
            </a:pPr>
            <a:endParaRPr lang="en-US" altLang="zh-TW" sz="987" b="1" dirty="0">
              <a:latin typeface="+mj-lt"/>
              <a:ea typeface="標楷體" pitchFamily="65" charset="-120"/>
            </a:endParaRPr>
          </a:p>
        </p:txBody>
      </p:sp>
      <p:sp>
        <p:nvSpPr>
          <p:cNvPr id="15362" name="Rectangle 42"/>
          <p:cNvSpPr>
            <a:spLocks noChangeArrowheads="1"/>
          </p:cNvSpPr>
          <p:nvPr/>
        </p:nvSpPr>
        <p:spPr bwMode="auto">
          <a:xfrm>
            <a:off x="-18810" y="3676225"/>
            <a:ext cx="28440063" cy="1002810"/>
          </a:xfrm>
          <a:prstGeom prst="rect">
            <a:avLst/>
          </a:prstGeom>
          <a:noFill/>
          <a:ln w="9525">
            <a:noFill/>
            <a:miter lim="800000"/>
            <a:headEnd/>
            <a:tailEnd/>
          </a:ln>
        </p:spPr>
        <p:txBody>
          <a:bodyPr lIns="90250" tIns="45126" rIns="90250" bIns="45126">
            <a:spAutoFit/>
          </a:bodyPr>
          <a:lstStyle/>
          <a:p>
            <a:pPr algn="ctr"/>
            <a:r>
              <a:rPr lang="zh-TW" altLang="en-US" sz="5924" b="1" dirty="0">
                <a:solidFill>
                  <a:schemeClr val="bg1"/>
                </a:solidFill>
                <a:ea typeface="標楷體" pitchFamily="65" charset="-120"/>
              </a:rPr>
              <a:t>輔仁大學  電機工程學系  大學部專題生</a:t>
            </a:r>
          </a:p>
        </p:txBody>
      </p:sp>
      <p:sp>
        <p:nvSpPr>
          <p:cNvPr id="15363" name="Rectangle 12"/>
          <p:cNvSpPr>
            <a:spLocks noChangeArrowheads="1"/>
          </p:cNvSpPr>
          <p:nvPr/>
        </p:nvSpPr>
        <p:spPr bwMode="auto">
          <a:xfrm>
            <a:off x="-1" y="733542"/>
            <a:ext cx="28440063" cy="1307922"/>
          </a:xfrm>
          <a:prstGeom prst="rect">
            <a:avLst/>
          </a:prstGeom>
          <a:noFill/>
          <a:ln w="9525">
            <a:noFill/>
            <a:miter lim="800000"/>
            <a:headEnd/>
            <a:tailEnd/>
          </a:ln>
        </p:spPr>
        <p:txBody>
          <a:bodyPr>
            <a:spAutoFit/>
          </a:bodyPr>
          <a:lstStyle/>
          <a:p>
            <a:pPr algn="ctr"/>
            <a:r>
              <a:rPr lang="zh-TW" altLang="en-US" sz="7899" b="1" dirty="0" smtClean="0">
                <a:solidFill>
                  <a:schemeClr val="bg1"/>
                </a:solidFill>
                <a:ea typeface="標楷體" pitchFamily="65" charset="-120"/>
              </a:rPr>
              <a:t> </a:t>
            </a:r>
            <a:r>
              <a:rPr lang="en-US" altLang="zh-TW" sz="7899" b="1" dirty="0" smtClean="0">
                <a:solidFill>
                  <a:schemeClr val="bg1"/>
                </a:solidFill>
                <a:ea typeface="標楷體" pitchFamily="65" charset="-120"/>
              </a:rPr>
              <a:t>Solar Hunter</a:t>
            </a:r>
            <a:r>
              <a:rPr lang="zh-TW" altLang="en-US" sz="7899" b="1" dirty="0" smtClean="0">
                <a:solidFill>
                  <a:schemeClr val="bg1"/>
                </a:solidFill>
                <a:ea typeface="標楷體" pitchFamily="65" charset="-120"/>
              </a:rPr>
              <a:t>：具太陽能供電之服務型機器人</a:t>
            </a:r>
            <a:endParaRPr lang="en-US" altLang="zh-TW" sz="7899" b="1" dirty="0">
              <a:solidFill>
                <a:schemeClr val="bg1"/>
              </a:solidFill>
              <a:ea typeface="標楷體" pitchFamily="65" charset="-120"/>
            </a:endParaRPr>
          </a:p>
        </p:txBody>
      </p:sp>
      <p:sp>
        <p:nvSpPr>
          <p:cNvPr id="15364" name="Rectangle 13"/>
          <p:cNvSpPr>
            <a:spLocks noChangeArrowheads="1"/>
          </p:cNvSpPr>
          <p:nvPr/>
        </p:nvSpPr>
        <p:spPr bwMode="auto">
          <a:xfrm>
            <a:off x="-1" y="2436735"/>
            <a:ext cx="28440063" cy="1002844"/>
          </a:xfrm>
          <a:prstGeom prst="rect">
            <a:avLst/>
          </a:prstGeom>
          <a:noFill/>
          <a:ln w="9525">
            <a:noFill/>
            <a:miter lim="800000"/>
            <a:headEnd/>
            <a:tailEnd/>
          </a:ln>
        </p:spPr>
        <p:txBody>
          <a:bodyPr>
            <a:spAutoFit/>
          </a:bodyPr>
          <a:lstStyle/>
          <a:p>
            <a:pPr algn="ctr"/>
            <a:r>
              <a:rPr lang="zh-TW" altLang="en-US" sz="5924" b="1" dirty="0">
                <a:solidFill>
                  <a:schemeClr val="bg1"/>
                </a:solidFill>
                <a:latin typeface="標楷體" pitchFamily="65" charset="-120"/>
                <a:ea typeface="標楷體" pitchFamily="65" charset="-120"/>
              </a:rPr>
              <a:t>指導教授</a:t>
            </a:r>
            <a:r>
              <a:rPr lang="zh-TW" altLang="en-US" sz="5924" b="1" dirty="0" smtClean="0">
                <a:solidFill>
                  <a:schemeClr val="bg1"/>
                </a:solidFill>
                <a:latin typeface="標楷體" pitchFamily="65" charset="-120"/>
                <a:ea typeface="標楷體" pitchFamily="65" charset="-120"/>
              </a:rPr>
              <a:t>：</a:t>
            </a:r>
            <a:r>
              <a:rPr lang="zh-TW" altLang="en-US" sz="5924" b="1" dirty="0">
                <a:solidFill>
                  <a:schemeClr val="bg1"/>
                </a:solidFill>
                <a:latin typeface="標楷體" pitchFamily="65" charset="-120"/>
                <a:ea typeface="標楷體" pitchFamily="65" charset="-120"/>
              </a:rPr>
              <a:t>蔣欣翰</a:t>
            </a:r>
            <a:r>
              <a:rPr lang="zh-TW" altLang="en-US" sz="5924" b="1" dirty="0" smtClean="0">
                <a:solidFill>
                  <a:schemeClr val="bg1"/>
                </a:solidFill>
                <a:latin typeface="標楷體" pitchFamily="65" charset="-120"/>
                <a:ea typeface="標楷體" pitchFamily="65" charset="-120"/>
              </a:rPr>
              <a:t> </a:t>
            </a:r>
            <a:r>
              <a:rPr lang="zh-TW" altLang="en-US" sz="5924" b="1" dirty="0">
                <a:solidFill>
                  <a:schemeClr val="bg1"/>
                </a:solidFill>
                <a:latin typeface="標楷體" pitchFamily="65" charset="-120"/>
                <a:ea typeface="標楷體" pitchFamily="65" charset="-120"/>
              </a:rPr>
              <a:t>博士      學生</a:t>
            </a:r>
            <a:r>
              <a:rPr lang="zh-TW" altLang="en-US" sz="5924" b="1" dirty="0" smtClean="0">
                <a:solidFill>
                  <a:schemeClr val="bg1"/>
                </a:solidFill>
                <a:latin typeface="標楷體" pitchFamily="65" charset="-120"/>
                <a:ea typeface="標楷體" pitchFamily="65" charset="-120"/>
              </a:rPr>
              <a:t>：</a:t>
            </a:r>
            <a:r>
              <a:rPr lang="zh-TW" altLang="en-US" sz="5924" b="1" dirty="0" smtClean="0">
                <a:solidFill>
                  <a:schemeClr val="bg1"/>
                </a:solidFill>
                <a:latin typeface="標楷體" pitchFamily="65" charset="-120"/>
                <a:ea typeface="標楷體" pitchFamily="65" charset="-120"/>
              </a:rPr>
              <a:t>陳季希、鄧宗岳</a:t>
            </a:r>
            <a:endParaRPr lang="zh-TW" altLang="zh-TW" sz="5924" b="1" dirty="0">
              <a:solidFill>
                <a:schemeClr val="bg1"/>
              </a:solidFill>
              <a:latin typeface="標楷體" pitchFamily="65" charset="-120"/>
              <a:ea typeface="標楷體" pitchFamily="65" charset="-120"/>
            </a:endParaRPr>
          </a:p>
        </p:txBody>
      </p:sp>
      <p:sp>
        <p:nvSpPr>
          <p:cNvPr id="36" name="Rectangle 66"/>
          <p:cNvSpPr>
            <a:spLocks noChangeArrowheads="1"/>
          </p:cNvSpPr>
          <p:nvPr/>
        </p:nvSpPr>
        <p:spPr bwMode="auto">
          <a:xfrm>
            <a:off x="1055688" y="5710983"/>
            <a:ext cx="13020675" cy="5521325"/>
          </a:xfrm>
          <a:prstGeom prst="rect">
            <a:avLst/>
          </a:prstGeom>
          <a:noFill/>
          <a:ln>
            <a:noFill/>
          </a:ln>
        </p:spPr>
        <p:txBody>
          <a:bodyPr lIns="104306" tIns="52153" rIns="104306" bIns="52153" anchorCtr="1"/>
          <a:lstStyle>
            <a:lvl1pPr defTabSz="1042988"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marL="2344738" indent="-1171575" defTabSz="1042988"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defTabSz="1042988"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defTabSz="1042988"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defTabSz="1042988"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defTabSz="1042988"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defTabSz="1042988"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defTabSz="1042988"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defTabSz="1042988"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algn="ctr" eaLnBrk="1" hangingPunct="1">
              <a:lnSpc>
                <a:spcPct val="80000"/>
              </a:lnSpc>
              <a:spcBef>
                <a:spcPct val="0"/>
              </a:spcBef>
              <a:buClrTx/>
              <a:buSzTx/>
              <a:buFontTx/>
              <a:buNone/>
            </a:pPr>
            <a:endParaRPr lang="en-US" altLang="zh-TW" sz="1000" b="1" dirty="0">
              <a:latin typeface="Times New Roman" pitchFamily="18" charset="0"/>
              <a:ea typeface="標楷體" pitchFamily="65" charset="-120"/>
            </a:endParaRPr>
          </a:p>
          <a:p>
            <a:pPr algn="ctr" eaLnBrk="1" hangingPunct="1">
              <a:lnSpc>
                <a:spcPct val="80000"/>
              </a:lnSpc>
              <a:spcBef>
                <a:spcPct val="0"/>
              </a:spcBef>
              <a:spcAft>
                <a:spcPct val="40000"/>
              </a:spcAft>
              <a:buClrTx/>
              <a:buSzTx/>
              <a:buFontTx/>
              <a:buNone/>
            </a:pPr>
            <a:r>
              <a:rPr lang="en-US" altLang="zh-TW" sz="5400" b="1" dirty="0">
                <a:latin typeface="Times New Roman" pitchFamily="18" charset="0"/>
                <a:ea typeface="標楷體" pitchFamily="65" charset="-120"/>
              </a:rPr>
              <a:t>Abstract</a:t>
            </a:r>
            <a:endParaRPr lang="en-US" altLang="zh-TW" sz="5400" dirty="0">
              <a:latin typeface="Times New Roman" pitchFamily="18" charset="0"/>
            </a:endParaRPr>
          </a:p>
          <a:p>
            <a:pPr algn="just" eaLnBrk="1" hangingPunct="1">
              <a:spcBef>
                <a:spcPct val="20000"/>
              </a:spcBef>
              <a:buClrTx/>
              <a:buSzTx/>
              <a:buFontTx/>
              <a:buNone/>
            </a:pPr>
            <a:r>
              <a:rPr lang="en-US" altLang="zh-TW" sz="2800" dirty="0">
                <a:latin typeface="Times New Roman" pitchFamily="18" charset="0"/>
                <a:ea typeface="標楷體" pitchFamily="65" charset="-120"/>
              </a:rPr>
              <a:t>         </a:t>
            </a:r>
            <a:r>
              <a:rPr lang="zh-TW" altLang="zh-TW" sz="3600" dirty="0">
                <a:latin typeface="標楷體" pitchFamily="65" charset="-120"/>
                <a:ea typeface="標楷體" pitchFamily="65" charset="-120"/>
              </a:rPr>
              <a:t>本作品結合機器人控制以及電力電子的技術，整合太陽能源與移動機器人。機器人</a:t>
            </a:r>
            <a:r>
              <a:rPr lang="zh-TW" altLang="en-US" sz="3600" dirty="0">
                <a:latin typeface="標楷體" pitchFamily="65" charset="-120"/>
                <a:ea typeface="標楷體" pitchFamily="65" charset="-120"/>
              </a:rPr>
              <a:t>到戶外</a:t>
            </a:r>
            <a:r>
              <a:rPr lang="zh-TW" altLang="zh-TW" sz="3600" dirty="0">
                <a:latin typeface="標楷體" pitchFamily="65" charset="-120"/>
                <a:ea typeface="標楷體" pitchFamily="65" charset="-120"/>
              </a:rPr>
              <a:t>利用太陽能電池</a:t>
            </a:r>
            <a:r>
              <a:rPr lang="zh-TW" altLang="en-US" sz="3600" dirty="0">
                <a:latin typeface="標楷體" pitchFamily="65" charset="-120"/>
                <a:ea typeface="標楷體" pitchFamily="65" charset="-120"/>
              </a:rPr>
              <a:t>進行</a:t>
            </a:r>
            <a:r>
              <a:rPr lang="zh-TW" altLang="zh-TW" sz="3600" dirty="0">
                <a:latin typeface="標楷體" pitchFamily="65" charset="-120"/>
                <a:ea typeface="標楷體" pitchFamily="65" charset="-120"/>
              </a:rPr>
              <a:t>充電，並將轉換的電力提供給在電力缺乏區域內需要的人及用電產品。</a:t>
            </a:r>
            <a:r>
              <a:rPr lang="zh-TW" altLang="zh-TW" sz="3600" dirty="0">
                <a:latin typeface="Times New Roman" pitchFamily="18" charset="0"/>
                <a:ea typeface="標楷體" pitchFamily="65" charset="-120"/>
                <a:cs typeface="Times New Roman" pitchFamily="18" charset="0"/>
              </a:rPr>
              <a:t>現代化的社會中辦公社交總離不開各種電子用品，然而一般公共場合如機場、醫院、公園等多半沒有足夠的充電插座供給大眾使用，若能夠在這些公共場合加置本作品，可有效利用潔淨能源並提供用電服務，為人類帶來更多的便利以及保持乾淨的生活</a:t>
            </a:r>
            <a:r>
              <a:rPr lang="en-US" altLang="zh-TW" sz="3600" dirty="0">
                <a:latin typeface="Times New Roman" pitchFamily="18" charset="0"/>
                <a:ea typeface="標楷體" pitchFamily="65" charset="-120"/>
                <a:cs typeface="Times New Roman" pitchFamily="18" charset="0"/>
              </a:rPr>
              <a:t>“</a:t>
            </a:r>
            <a:r>
              <a:rPr lang="zh-TW" altLang="zh-TW" sz="3600" dirty="0">
                <a:latin typeface="Times New Roman" pitchFamily="18" charset="0"/>
                <a:ea typeface="標楷體" pitchFamily="65" charset="-120"/>
                <a:cs typeface="Times New Roman" pitchFamily="18" charset="0"/>
              </a:rPr>
              <a:t>綠</a:t>
            </a:r>
            <a:r>
              <a:rPr lang="en-US" altLang="zh-TW" sz="3600" dirty="0">
                <a:latin typeface="Times New Roman" pitchFamily="18" charset="0"/>
                <a:ea typeface="標楷體" pitchFamily="65" charset="-120"/>
                <a:cs typeface="Times New Roman" pitchFamily="18" charset="0"/>
              </a:rPr>
              <a:t>”</a:t>
            </a:r>
            <a:r>
              <a:rPr lang="zh-TW" altLang="zh-TW" sz="3600" dirty="0">
                <a:latin typeface="Times New Roman" pitchFamily="18" charset="0"/>
                <a:ea typeface="標楷體" pitchFamily="65" charset="-120"/>
                <a:cs typeface="Times New Roman" pitchFamily="18" charset="0"/>
              </a:rPr>
              <a:t>空間。</a:t>
            </a:r>
            <a:endParaRPr lang="en-US" altLang="zh-TW" sz="3600" dirty="0">
              <a:latin typeface="Times New Roman" pitchFamily="18" charset="0"/>
              <a:ea typeface="標楷體" pitchFamily="65" charset="-120"/>
              <a:cs typeface="Times New Roman" pitchFamily="18" charset="0"/>
            </a:endParaRPr>
          </a:p>
        </p:txBody>
      </p:sp>
      <p:sp>
        <p:nvSpPr>
          <p:cNvPr id="38" name="Rectangle 66"/>
          <p:cNvSpPr>
            <a:spLocks noChangeArrowheads="1"/>
          </p:cNvSpPr>
          <p:nvPr/>
        </p:nvSpPr>
        <p:spPr bwMode="auto">
          <a:xfrm>
            <a:off x="14400131" y="19829716"/>
            <a:ext cx="13682663"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nchorCtr="1"/>
          <a:lstStyle>
            <a:lvl1pPr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marL="0" lvl="1" eaLnBrk="1" hangingPunct="1">
              <a:lnSpc>
                <a:spcPct val="80000"/>
              </a:lnSpc>
              <a:spcBef>
                <a:spcPct val="0"/>
              </a:spcBef>
              <a:spcAft>
                <a:spcPct val="40000"/>
              </a:spcAft>
              <a:buClrTx/>
              <a:buSzTx/>
              <a:buFontTx/>
              <a:buNone/>
            </a:pPr>
            <a:r>
              <a:rPr lang="en-US" altLang="zh-TW" sz="4400" b="1" dirty="0">
                <a:solidFill>
                  <a:schemeClr val="tx1"/>
                </a:solidFill>
                <a:latin typeface="Times New Roman" pitchFamily="18" charset="0"/>
                <a:ea typeface="標楷體" pitchFamily="65" charset="-120"/>
              </a:rPr>
              <a:t>	           </a:t>
            </a:r>
            <a:r>
              <a:rPr lang="en-US" altLang="zh-TW" sz="5400" b="1" dirty="0">
                <a:solidFill>
                  <a:schemeClr val="tx1"/>
                </a:solidFill>
                <a:latin typeface="Times New Roman" pitchFamily="18" charset="0"/>
                <a:ea typeface="標楷體" pitchFamily="65" charset="-120"/>
              </a:rPr>
              <a:t>Results</a:t>
            </a:r>
          </a:p>
          <a:p>
            <a:pPr>
              <a:spcBef>
                <a:spcPct val="0"/>
              </a:spcBef>
              <a:buClrTx/>
              <a:buSzTx/>
              <a:buFontTx/>
              <a:buNone/>
            </a:pPr>
            <a:endParaRPr lang="zh-TW" altLang="zh-TW" sz="2800" dirty="0">
              <a:latin typeface="標楷體" pitchFamily="65" charset="-120"/>
              <a:ea typeface="標楷體" pitchFamily="65" charset="-120"/>
            </a:endParaRPr>
          </a:p>
          <a:p>
            <a:pPr marL="0" lvl="1" eaLnBrk="1" hangingPunct="1">
              <a:lnSpc>
                <a:spcPct val="80000"/>
              </a:lnSpc>
              <a:spcBef>
                <a:spcPct val="0"/>
              </a:spcBef>
              <a:spcAft>
                <a:spcPct val="40000"/>
              </a:spcAft>
              <a:buClrTx/>
              <a:buSzTx/>
              <a:buFontTx/>
              <a:buNone/>
            </a:pPr>
            <a:endParaRPr lang="en-US" altLang="zh-TW" sz="2800" dirty="0">
              <a:solidFill>
                <a:schemeClr val="tx1"/>
              </a:solidFill>
              <a:latin typeface="Times New Roman" pitchFamily="18" charset="0"/>
            </a:endParaRPr>
          </a:p>
          <a:p>
            <a:pPr marL="0" lvl="1"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lnSpc>
                <a:spcPct val="80000"/>
              </a:lnSpc>
              <a:spcBef>
                <a:spcPct val="0"/>
              </a:spcBef>
              <a:spcAft>
                <a:spcPct val="40000"/>
              </a:spcAft>
              <a:buClrTx/>
              <a:buSzTx/>
              <a:buFontTx/>
              <a:buNone/>
            </a:pPr>
            <a:endParaRPr lang="en-US" altLang="zh-TW" sz="4400" b="1" dirty="0">
              <a:solidFill>
                <a:schemeClr val="tx1"/>
              </a:solidFill>
              <a:latin typeface="Times New Roman" pitchFamily="18" charset="0"/>
              <a:ea typeface="標楷體" pitchFamily="65" charset="-120"/>
            </a:endParaRPr>
          </a:p>
          <a:p>
            <a:pPr eaLnBrk="1" hangingPunct="1">
              <a:spcBef>
                <a:spcPct val="0"/>
              </a:spcBef>
              <a:buClrTx/>
              <a:buSzTx/>
              <a:buFontTx/>
              <a:buNone/>
            </a:pPr>
            <a:endParaRPr lang="zh-TW" altLang="en-US" sz="8800" dirty="0">
              <a:latin typeface="Times New Roman" pitchFamily="18" charset="0"/>
              <a:ea typeface="標楷體" pitchFamily="65" charset="-120"/>
            </a:endParaRPr>
          </a:p>
        </p:txBody>
      </p:sp>
      <p:sp>
        <p:nvSpPr>
          <p:cNvPr id="39" name="Rectangle 66"/>
          <p:cNvSpPr>
            <a:spLocks noChangeArrowheads="1"/>
          </p:cNvSpPr>
          <p:nvPr/>
        </p:nvSpPr>
        <p:spPr bwMode="auto">
          <a:xfrm>
            <a:off x="14709775" y="32603583"/>
            <a:ext cx="13504863" cy="5118100"/>
          </a:xfrm>
          <a:prstGeom prst="rect">
            <a:avLst/>
          </a:prstGeom>
          <a:noFill/>
          <a:ln>
            <a:noFill/>
          </a:ln>
        </p:spPr>
        <p:txBody>
          <a:bodyPr lIns="104306" tIns="52153" rIns="104306" bIns="52153" anchorCtr="1"/>
          <a:lstStyle>
            <a:lvl1pPr marL="342900" indent="-342900"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marL="0" lvl="1" algn="ctr" hangingPunct="1">
              <a:spcBef>
                <a:spcPct val="0"/>
              </a:spcBef>
              <a:spcAft>
                <a:spcPct val="40000"/>
              </a:spcAft>
              <a:buClrTx/>
              <a:buSzTx/>
              <a:buFontTx/>
              <a:buNone/>
            </a:pPr>
            <a:r>
              <a:rPr lang="en-US" altLang="zh-TW" sz="5400" b="1" dirty="0">
                <a:solidFill>
                  <a:schemeClr val="tx1"/>
                </a:solidFill>
                <a:latin typeface="Times New Roman" pitchFamily="18" charset="0"/>
                <a:ea typeface="標楷體" pitchFamily="65" charset="-120"/>
              </a:rPr>
              <a:t>Conclusion</a:t>
            </a:r>
          </a:p>
          <a:p>
            <a:pPr marL="0" lvl="1" algn="just" hangingPunct="1">
              <a:spcBef>
                <a:spcPct val="0"/>
              </a:spcBef>
              <a:buClrTx/>
              <a:buSzTx/>
              <a:buFontTx/>
              <a:buNone/>
            </a:pPr>
            <a:r>
              <a:rPr lang="zh-TW" altLang="en-US" sz="3000" dirty="0">
                <a:solidFill>
                  <a:schemeClr val="tx1"/>
                </a:solidFill>
                <a:latin typeface="Times New Roman" pitchFamily="18" charset="0"/>
                <a:ea typeface="標楷體" pitchFamily="65" charset="-120"/>
                <a:cs typeface="Times New Roman" pitchFamily="18" charset="0"/>
              </a:rPr>
              <a:t>         </a:t>
            </a:r>
            <a:r>
              <a:rPr lang="zh-TW" altLang="zh-TW" sz="3600" dirty="0">
                <a:solidFill>
                  <a:schemeClr val="tx1"/>
                </a:solidFill>
                <a:latin typeface="Times New Roman" pitchFamily="18" charset="0"/>
                <a:ea typeface="標楷體" pitchFamily="65" charset="-120"/>
                <a:cs typeface="Times New Roman" pitchFamily="18" charset="0"/>
              </a:rPr>
              <a:t>為了落實潔淨能源與環境保護，並考量到產品市場性及開發成本，秉持著「產品必須不妨礙健康、不危及環境及消費者，才可以在市場上流通」的原則，本作品</a:t>
            </a:r>
            <a:r>
              <a:rPr lang="en-US" altLang="zh-TW" sz="3600" dirty="0">
                <a:solidFill>
                  <a:schemeClr val="tx1"/>
                </a:solidFill>
                <a:latin typeface="Times New Roman" pitchFamily="18" charset="0"/>
                <a:ea typeface="標楷體" pitchFamily="65" charset="-120"/>
                <a:cs typeface="Times New Roman" pitchFamily="18" charset="0"/>
              </a:rPr>
              <a:t>Solar Hunter</a:t>
            </a:r>
            <a:r>
              <a:rPr lang="zh-TW" altLang="en-US" sz="3600" dirty="0">
                <a:solidFill>
                  <a:schemeClr val="tx1"/>
                </a:solidFill>
                <a:latin typeface="Times New Roman" pitchFamily="18" charset="0"/>
                <a:ea typeface="標楷體" pitchFamily="65" charset="-120"/>
                <a:cs typeface="Times New Roman" pitchFamily="18" charset="0"/>
              </a:rPr>
              <a:t>整</a:t>
            </a:r>
            <a:r>
              <a:rPr lang="zh-TW" altLang="zh-TW" sz="3600" dirty="0">
                <a:solidFill>
                  <a:schemeClr val="tx1"/>
                </a:solidFill>
                <a:latin typeface="Times New Roman" pitchFamily="18" charset="0"/>
                <a:ea typeface="標楷體" pitchFamily="65" charset="-120"/>
                <a:cs typeface="Times New Roman" pitchFamily="18" charset="0"/>
              </a:rPr>
              <a:t>合智慧機器人及太陽能源系統，並設計友善的人機介面方便使用者使用，達到節能省炭的功能，減緩地球暖化，除了增進社會福祉，並真正落實與響應綠能電子。</a:t>
            </a:r>
            <a:endParaRPr lang="en-US" altLang="zh-TW" sz="3600" b="1" dirty="0">
              <a:solidFill>
                <a:schemeClr val="tx1"/>
              </a:solidFill>
              <a:latin typeface="Times New Roman" pitchFamily="18" charset="0"/>
              <a:ea typeface="標楷體" pitchFamily="65" charset="-120"/>
              <a:cs typeface="Times New Roman" pitchFamily="18" charset="0"/>
            </a:endParaRPr>
          </a:p>
        </p:txBody>
      </p:sp>
      <p:grpSp>
        <p:nvGrpSpPr>
          <p:cNvPr id="40" name="群組 7"/>
          <p:cNvGrpSpPr>
            <a:grpSpLocks/>
          </p:cNvGrpSpPr>
          <p:nvPr/>
        </p:nvGrpSpPr>
        <p:grpSpPr bwMode="auto">
          <a:xfrm>
            <a:off x="14797088" y="5710982"/>
            <a:ext cx="13363575" cy="13924555"/>
            <a:chOff x="14887575" y="5763121"/>
            <a:chExt cx="13504863" cy="9135418"/>
          </a:xfrm>
        </p:grpSpPr>
        <p:sp>
          <p:nvSpPr>
            <p:cNvPr id="41" name="Rectangle 66"/>
            <p:cNvSpPr>
              <a:spLocks noChangeArrowheads="1"/>
            </p:cNvSpPr>
            <p:nvPr/>
          </p:nvSpPr>
          <p:spPr bwMode="auto">
            <a:xfrm>
              <a:off x="14887575" y="5763121"/>
              <a:ext cx="13504863" cy="91354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nchorCtr="1"/>
            <a:lstStyle>
              <a:lvl1pPr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marL="0" lvl="1" algn="ctr" eaLnBrk="1" hangingPunct="1">
                <a:spcBef>
                  <a:spcPct val="0"/>
                </a:spcBef>
                <a:buClrTx/>
                <a:buSzTx/>
                <a:buFontTx/>
                <a:buNone/>
              </a:pPr>
              <a:r>
                <a:rPr lang="en-US" altLang="zh-TW" sz="5400" b="1" dirty="0">
                  <a:solidFill>
                    <a:schemeClr val="tx1"/>
                  </a:solidFill>
                  <a:latin typeface="Times New Roman" pitchFamily="18" charset="0"/>
                  <a:ea typeface="標楷體" pitchFamily="65" charset="-120"/>
                </a:rPr>
                <a:t>System Operation </a:t>
              </a:r>
              <a:r>
                <a:rPr lang="en-US" altLang="zh-TW" sz="5400" b="1" dirty="0" smtClean="0">
                  <a:solidFill>
                    <a:schemeClr val="tx1"/>
                  </a:solidFill>
                  <a:latin typeface="Times New Roman" pitchFamily="18" charset="0"/>
                  <a:ea typeface="標楷體" pitchFamily="65" charset="-120"/>
                </a:rPr>
                <a:t>Flowchart</a:t>
              </a:r>
            </a:p>
            <a:p>
              <a:pPr marL="0" lvl="1" algn="ctr" eaLnBrk="1" hangingPunct="1">
                <a:spcBef>
                  <a:spcPct val="0"/>
                </a:spcBef>
                <a:buClrTx/>
                <a:buSzTx/>
                <a:buFontTx/>
                <a:buNone/>
              </a:pPr>
              <a:endParaRPr lang="en-US" altLang="zh-TW" sz="4400" b="1" dirty="0" smtClean="0">
                <a:no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marL="0" lvl="1" algn="ctr" eaLnBrk="1" hangingPunct="1">
                <a:spcBef>
                  <a:spcPct val="0"/>
                </a:spcBef>
                <a:buClrTx/>
                <a:buSzTx/>
                <a:buFontTx/>
                <a:buNone/>
              </a:pPr>
              <a:endParaRPr lang="en-US" altLang="zh-TW" sz="4400" b="1" dirty="0">
                <a:solidFill>
                  <a:schemeClr val="tx1"/>
                </a:solidFill>
                <a:latin typeface="Times New Roman" pitchFamily="18" charset="0"/>
                <a:ea typeface="標楷體" pitchFamily="65" charset="-120"/>
              </a:endParaRPr>
            </a:p>
            <a:p>
              <a:pPr algn="just" eaLnBrk="1" hangingPunct="1">
                <a:spcBef>
                  <a:spcPct val="0"/>
                </a:spcBef>
                <a:buClrTx/>
                <a:buSzTx/>
                <a:buFontTx/>
                <a:buNone/>
              </a:pPr>
              <a:endParaRPr lang="en-US" altLang="en-US" sz="4400" dirty="0">
                <a:latin typeface="Times New Roman" pitchFamily="18" charset="0"/>
                <a:ea typeface="標楷體" pitchFamily="65" charset="-120"/>
              </a:endParaRPr>
            </a:p>
            <a:p>
              <a:pPr algn="just" eaLnBrk="1" hangingPunct="1">
                <a:spcBef>
                  <a:spcPct val="0"/>
                </a:spcBef>
                <a:buClrTx/>
                <a:buSzTx/>
                <a:buFontTx/>
                <a:buNone/>
              </a:pPr>
              <a:endParaRPr lang="en-US" altLang="en-US" sz="4400" dirty="0">
                <a:latin typeface="Times New Roman" pitchFamily="18" charset="0"/>
                <a:ea typeface="標楷體" pitchFamily="65" charset="-120"/>
              </a:endParaRPr>
            </a:p>
            <a:p>
              <a:pPr algn="just" eaLnBrk="1" hangingPunct="1">
                <a:spcBef>
                  <a:spcPct val="0"/>
                </a:spcBef>
                <a:buClrTx/>
                <a:buSzTx/>
                <a:buFontTx/>
                <a:buNone/>
              </a:pPr>
              <a:endParaRPr lang="en-US" altLang="en-US" sz="4400" dirty="0">
                <a:latin typeface="Times New Roman" pitchFamily="18" charset="0"/>
                <a:ea typeface="標楷體" pitchFamily="65" charset="-120"/>
              </a:endParaRPr>
            </a:p>
            <a:p>
              <a:pPr algn="just" eaLnBrk="1" hangingPunct="1">
                <a:spcBef>
                  <a:spcPct val="0"/>
                </a:spcBef>
                <a:buClrTx/>
                <a:buSzTx/>
                <a:buFontTx/>
                <a:buNone/>
              </a:pPr>
              <a:endParaRPr lang="en-US" altLang="en-US" sz="4400" dirty="0">
                <a:latin typeface="Times New Roman" pitchFamily="18" charset="0"/>
                <a:ea typeface="標楷體" pitchFamily="65" charset="-120"/>
              </a:endParaRPr>
            </a:p>
            <a:p>
              <a:pPr algn="just" eaLnBrk="1" hangingPunct="1">
                <a:spcBef>
                  <a:spcPct val="0"/>
                </a:spcBef>
                <a:buClrTx/>
                <a:buSzTx/>
                <a:buNone/>
              </a:pPr>
              <a:endParaRPr lang="en-US" altLang="zh-TW" sz="3400" b="1" dirty="0">
                <a:latin typeface="Bookman Old Style" pitchFamily="18" charset="0"/>
                <a:ea typeface="標楷體" pitchFamily="65" charset="-120"/>
              </a:endParaRPr>
            </a:p>
            <a:p>
              <a:pPr algn="just" eaLnBrk="1" hangingPunct="1">
                <a:spcBef>
                  <a:spcPct val="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障礙物閃避 </a:t>
              </a:r>
              <a:r>
                <a:rPr lang="en-US" altLang="zh-TW" sz="4000" b="1" dirty="0">
                  <a:latin typeface="標楷體" pitchFamily="65" charset="-120"/>
                  <a:ea typeface="標楷體" pitchFamily="65" charset="-120"/>
                  <a:cs typeface="Times New Roman" pitchFamily="18" charset="0"/>
                </a:rPr>
                <a:t>:</a:t>
              </a:r>
              <a:r>
                <a:rPr lang="zh-TW" altLang="en-US" sz="4000" b="1" dirty="0">
                  <a:latin typeface="標楷體" pitchFamily="65" charset="-120"/>
                  <a:ea typeface="標楷體" pitchFamily="65" charset="-120"/>
                  <a:cs typeface="Times New Roman" pitchFamily="18" charset="0"/>
                </a:rPr>
                <a:t> </a:t>
              </a:r>
              <a:r>
                <a:rPr lang="zh-TW" altLang="en-US" sz="3600" dirty="0">
                  <a:latin typeface="Bookman Old Style" pitchFamily="18" charset="0"/>
                  <a:ea typeface="標楷體" pitchFamily="65" charset="-120"/>
                </a:rPr>
                <a:t>使用者透過鍵盤來改變攝影機投影角度並決定是否改變機器人行走方向及速度，以避免障礙物撞擊。</a:t>
              </a:r>
              <a:endParaRPr lang="en-US" altLang="zh-TW" sz="3600" dirty="0">
                <a:latin typeface="Bookman Old Style" pitchFamily="18" charset="0"/>
                <a:ea typeface="標楷體" pitchFamily="65" charset="-120"/>
              </a:endParaRPr>
            </a:p>
            <a:p>
              <a:pPr algn="just" eaLnBrk="1" hangingPunct="1">
                <a:spcBef>
                  <a:spcPct val="0"/>
                </a:spcBef>
                <a:buClrTx/>
                <a:buSzTx/>
                <a:buFont typeface="Wingdings" pitchFamily="2" charset="2"/>
                <a:buChar char="Ø"/>
              </a:pPr>
              <a:r>
                <a:rPr lang="zh-TW" altLang="en-US" sz="4000" b="1" dirty="0">
                  <a:latin typeface="標楷體" pitchFamily="65" charset="-120"/>
                  <a:ea typeface="標楷體" pitchFamily="65" charset="-120"/>
                </a:rPr>
                <a:t>遠端監控 </a:t>
              </a:r>
              <a:r>
                <a:rPr lang="en-US" altLang="zh-TW" sz="4000" b="1" dirty="0">
                  <a:latin typeface="標楷體" pitchFamily="65" charset="-120"/>
                  <a:ea typeface="標楷體" pitchFamily="65" charset="-120"/>
                </a:rPr>
                <a:t>:</a:t>
              </a:r>
              <a:r>
                <a:rPr lang="zh-TW" altLang="en-US" sz="4000" b="1" dirty="0">
                  <a:latin typeface="標楷體" pitchFamily="65" charset="-120"/>
                  <a:ea typeface="標楷體" pitchFamily="65" charset="-120"/>
                </a:rPr>
                <a:t> </a:t>
              </a:r>
              <a:r>
                <a:rPr lang="zh-TW" altLang="en-US" sz="3600" dirty="0">
                  <a:latin typeface="Bookman Old Style" pitchFamily="18" charset="0"/>
                  <a:ea typeface="標楷體" pitchFamily="65" charset="-120"/>
                </a:rPr>
                <a:t>利用</a:t>
              </a:r>
              <a:r>
                <a:rPr lang="en-US" altLang="zh-TW" sz="3600" dirty="0">
                  <a:latin typeface="Bookman Old Style" pitchFamily="18" charset="0"/>
                  <a:ea typeface="標楷體" pitchFamily="65" charset="-120"/>
                </a:rPr>
                <a:t>Wi-Fi</a:t>
              </a:r>
              <a:r>
                <a:rPr lang="zh-TW" altLang="en-US" sz="3600" dirty="0">
                  <a:latin typeface="Bookman Old Style" pitchFamily="18" charset="0"/>
                  <a:ea typeface="標楷體" pitchFamily="65" charset="-120"/>
                </a:rPr>
                <a:t>技術將目前機器人目前速度、座標位置、障礙物資訊等等的相關資訊回傳至遠程監控端。</a:t>
              </a:r>
              <a:endParaRPr lang="en-US" altLang="zh-TW" sz="3600" dirty="0">
                <a:latin typeface="Bookman Old Style" pitchFamily="18" charset="0"/>
                <a:ea typeface="標楷體" pitchFamily="65" charset="-120"/>
              </a:endParaRPr>
            </a:p>
            <a:p>
              <a:pPr algn="just" eaLnBrk="1" hangingPunct="1">
                <a:spcBef>
                  <a:spcPct val="0"/>
                </a:spcBef>
                <a:buClrTx/>
                <a:buSzTx/>
                <a:buFont typeface="Wingdings" pitchFamily="2" charset="2"/>
                <a:buChar char="Ø"/>
              </a:pPr>
              <a:r>
                <a:rPr lang="zh-TW" altLang="en-US" sz="4000" b="1" dirty="0">
                  <a:latin typeface="標楷體" pitchFamily="65" charset="-120"/>
                  <a:ea typeface="標楷體" pitchFamily="65" charset="-120"/>
                </a:rPr>
                <a:t>遙</a:t>
              </a:r>
              <a:r>
                <a:rPr lang="zh-TW" altLang="en-US" sz="4000" b="1" dirty="0">
                  <a:noFill/>
                  <a:latin typeface="標楷體" pitchFamily="65" charset="-120"/>
                  <a:ea typeface="標楷體" pitchFamily="65" charset="-120"/>
                </a:rPr>
                <a:t>操作</a:t>
              </a:r>
              <a:r>
                <a:rPr lang="zh-TW" altLang="en-US" sz="4000" b="1" dirty="0">
                  <a:latin typeface="標楷體" pitchFamily="65" charset="-120"/>
                  <a:ea typeface="標楷體" pitchFamily="65" charset="-120"/>
                </a:rPr>
                <a:t>系統 </a:t>
              </a:r>
              <a:r>
                <a:rPr lang="en-US" altLang="zh-TW" sz="4000" b="1" dirty="0">
                  <a:latin typeface="標楷體" pitchFamily="65" charset="-120"/>
                  <a:ea typeface="標楷體" pitchFamily="65" charset="-120"/>
                </a:rPr>
                <a:t>:</a:t>
              </a:r>
              <a:r>
                <a:rPr lang="zh-TW" altLang="en-US" sz="4000" b="1" dirty="0">
                  <a:latin typeface="標楷體" pitchFamily="65" charset="-120"/>
                  <a:ea typeface="標楷體" pitchFamily="65" charset="-120"/>
                </a:rPr>
                <a:t> </a:t>
              </a:r>
              <a:r>
                <a:rPr lang="zh-TW" altLang="en-US" sz="3600" dirty="0">
                  <a:latin typeface="Times New Roman" pitchFamily="18" charset="0"/>
                  <a:ea typeface="標楷體" pitchFamily="65" charset="-120"/>
                </a:rPr>
                <a:t>使用者可在遠端透過人機介面傳回之畫面控制程式，遠端遙控及參數修正協助機器人完成任務。</a:t>
              </a:r>
              <a:endParaRPr lang="en-US" altLang="zh-TW" sz="3600" dirty="0">
                <a:latin typeface="Times New Roman" pitchFamily="18" charset="0"/>
                <a:ea typeface="標楷體" pitchFamily="65" charset="-120"/>
              </a:endParaRPr>
            </a:p>
            <a:p>
              <a:pPr algn="just" eaLnBrk="1" hangingPunct="1">
                <a:spcBef>
                  <a:spcPct val="0"/>
                </a:spcBef>
                <a:buClrTx/>
                <a:buSzTx/>
                <a:buFont typeface="Wingdings" pitchFamily="2" charset="2"/>
                <a:buChar char="Ø"/>
              </a:pPr>
              <a:r>
                <a:rPr lang="zh-TW" altLang="en-US" sz="4000" b="1" dirty="0">
                  <a:latin typeface="標楷體" pitchFamily="65" charset="-120"/>
                  <a:ea typeface="標楷體" pitchFamily="65" charset="-120"/>
                </a:rPr>
                <a:t>太陽能儲能系統 </a:t>
              </a:r>
              <a:r>
                <a:rPr lang="en-US" altLang="zh-TW" sz="4000" b="1" dirty="0">
                  <a:latin typeface="標楷體" pitchFamily="65" charset="-120"/>
                  <a:ea typeface="標楷體" pitchFamily="65" charset="-120"/>
                </a:rPr>
                <a:t>:</a:t>
              </a:r>
              <a:r>
                <a:rPr lang="zh-TW" altLang="en-US" sz="4000" b="1" dirty="0">
                  <a:latin typeface="標楷體" pitchFamily="65" charset="-120"/>
                  <a:ea typeface="標楷體" pitchFamily="65" charset="-120"/>
                </a:rPr>
                <a:t> </a:t>
              </a:r>
              <a:r>
                <a:rPr lang="zh-TW" altLang="en-US" sz="3600" dirty="0">
                  <a:ea typeface="標楷體" pitchFamily="65" charset="-120"/>
                </a:rPr>
                <a:t>使用</a:t>
              </a:r>
              <a:r>
                <a:rPr lang="zh-TW" altLang="en-US" sz="3600" dirty="0">
                  <a:latin typeface="Times New Roman" pitchFamily="18" charset="0"/>
                  <a:ea typeface="標楷體" pitchFamily="65" charset="-120"/>
                </a:rPr>
                <a:t>四片</a:t>
              </a:r>
              <a:r>
                <a:rPr lang="en-US" altLang="zh-TW" sz="3600" dirty="0">
                  <a:latin typeface="Times New Roman" pitchFamily="18" charset="0"/>
                  <a:ea typeface="標楷體" pitchFamily="65" charset="-120"/>
                </a:rPr>
                <a:t>10W/20V</a:t>
              </a:r>
              <a:r>
                <a:rPr lang="zh-TW" altLang="en-US" sz="3600" dirty="0">
                  <a:latin typeface="Times New Roman" pitchFamily="18" charset="0"/>
                  <a:ea typeface="標楷體" pitchFamily="65" charset="-120"/>
                </a:rPr>
                <a:t>的太陽能電池，利用兩串兩並的方式做連結，經過 </a:t>
              </a:r>
              <a:r>
                <a:rPr lang="en-US" altLang="zh-TW" sz="3600" dirty="0">
                  <a:latin typeface="Times New Roman" pitchFamily="18" charset="0"/>
                  <a:ea typeface="標楷體" pitchFamily="65" charset="-120"/>
                </a:rPr>
                <a:t>Buck Converter</a:t>
              </a:r>
              <a:r>
                <a:rPr lang="zh-TW" altLang="en-US" sz="3600" dirty="0">
                  <a:latin typeface="Times New Roman" pitchFamily="18" charset="0"/>
                  <a:ea typeface="標楷體" pitchFamily="65" charset="-120"/>
                </a:rPr>
                <a:t> 降壓對兩顆串聯的蓄電池充電，再由</a:t>
              </a:r>
              <a:r>
                <a:rPr lang="en-US" altLang="zh-TW" sz="3600" dirty="0">
                  <a:latin typeface="Times New Roman" pitchFamily="18" charset="0"/>
                  <a:ea typeface="標楷體" pitchFamily="65" charset="-120"/>
                </a:rPr>
                <a:t>Inverter </a:t>
              </a:r>
              <a:r>
                <a:rPr lang="zh-TW" altLang="en-US" sz="3600" dirty="0">
                  <a:latin typeface="Times New Roman" pitchFamily="18" charset="0"/>
                  <a:ea typeface="標楷體" pitchFamily="65" charset="-120"/>
                </a:rPr>
                <a:t>轉成交流 </a:t>
              </a:r>
              <a:r>
                <a:rPr lang="en-US" altLang="zh-TW" sz="3600" dirty="0">
                  <a:latin typeface="Times New Roman" pitchFamily="18" charset="0"/>
                  <a:ea typeface="標楷體" pitchFamily="65" charset="-120"/>
                </a:rPr>
                <a:t>110V </a:t>
              </a:r>
              <a:r>
                <a:rPr lang="zh-TW" altLang="en-US" sz="3600" dirty="0">
                  <a:latin typeface="Times New Roman" pitchFamily="18" charset="0"/>
                  <a:ea typeface="標楷體" pitchFamily="65" charset="-120"/>
                </a:rPr>
                <a:t>輸出。</a:t>
              </a:r>
              <a:endParaRPr lang="en-US" altLang="zh-TW" sz="3600" dirty="0">
                <a:latin typeface="Times New Roman" pitchFamily="18" charset="0"/>
              </a:endParaRPr>
            </a:p>
          </p:txBody>
        </p:sp>
        <p:sp>
          <p:nvSpPr>
            <p:cNvPr id="42" name="矩形 61"/>
            <p:cNvSpPr>
              <a:spLocks noChangeArrowheads="1"/>
            </p:cNvSpPr>
            <p:nvPr/>
          </p:nvSpPr>
          <p:spPr bwMode="auto">
            <a:xfrm>
              <a:off x="19841604" y="11099298"/>
              <a:ext cx="3749211" cy="414518"/>
            </a:xfrm>
            <a:prstGeom prst="rect">
              <a:avLst/>
            </a:prstGeom>
            <a:noFill/>
            <a:ln>
              <a:noFill/>
            </a:ln>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ctr" eaLnBrk="1" hangingPunct="1">
                <a:defRPr/>
              </a:pPr>
              <a:r>
                <a:rPr lang="en-US" altLang="zh-TW" sz="3200" dirty="0" smtClean="0">
                  <a:ea typeface="標楷體" panose="03000509000000000000" pitchFamily="65" charset="-120"/>
                  <a:cs typeface="Times New Roman" panose="02020603050405020304" pitchFamily="18" charset="0"/>
                </a:rPr>
                <a:t>Fig3</a:t>
              </a:r>
              <a:r>
                <a:rPr lang="en-US" altLang="zh-TW" sz="3200" dirty="0" smtClean="0">
                  <a:latin typeface="+mn-lt"/>
                  <a:ea typeface="標楷體" panose="03000509000000000000" pitchFamily="65" charset="-120"/>
                </a:rPr>
                <a:t>.</a:t>
              </a:r>
              <a:r>
                <a:rPr lang="zh-TW" altLang="en-US" sz="3200" dirty="0" smtClean="0">
                  <a:latin typeface="+mn-lt"/>
                  <a:ea typeface="標楷體" panose="03000509000000000000" pitchFamily="65" charset="-120"/>
                </a:rPr>
                <a:t> 系統</a:t>
              </a:r>
              <a:r>
                <a:rPr lang="zh-TW" altLang="en-US" sz="3200" dirty="0" smtClean="0">
                  <a:latin typeface="+mn-lt"/>
                  <a:ea typeface="標楷體" panose="03000509000000000000" pitchFamily="65" charset="-120"/>
                </a:rPr>
                <a:t>流程圖</a:t>
              </a:r>
              <a:endParaRPr lang="zh-TW" altLang="zh-TW" sz="3200" dirty="0" smtClean="0">
                <a:latin typeface="+mn-lt"/>
                <a:ea typeface="標楷體" panose="03000509000000000000" pitchFamily="65" charset="-120"/>
              </a:endParaRPr>
            </a:p>
          </p:txBody>
        </p:sp>
      </p:grpSp>
      <p:sp>
        <p:nvSpPr>
          <p:cNvPr id="43" name="文字方塊 2"/>
          <p:cNvSpPr txBox="1">
            <a:spLocks noChangeArrowheads="1"/>
          </p:cNvSpPr>
          <p:nvPr/>
        </p:nvSpPr>
        <p:spPr bwMode="auto">
          <a:xfrm>
            <a:off x="14390688" y="20833433"/>
            <a:ext cx="4262437" cy="558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marL="742950" indent="-285750"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algn="just" eaLnBrk="1" hangingPunct="1">
              <a:spcBef>
                <a:spcPct val="0"/>
              </a:spcBef>
              <a:buClrTx/>
              <a:buSzTx/>
              <a:buFontTx/>
              <a:buNone/>
            </a:pPr>
            <a:r>
              <a:rPr lang="zh-TW" altLang="en-US" sz="3600" dirty="0">
                <a:latin typeface="Times New Roman" pitchFamily="18" charset="0"/>
                <a:ea typeface="標楷體" pitchFamily="65" charset="-120"/>
                <a:cs typeface="Times New Roman" pitchFamily="18" charset="0"/>
              </a:rPr>
              <a:t>        透過網路攝影機及超音波感測器可以得知機器人目前位置並自動偵測障礙物的功能，若為遙操作模式，使用者可透過人機介面控制機器人的行動。</a:t>
            </a:r>
            <a:r>
              <a:rPr lang="en-US" altLang="zh-TW" sz="3600" dirty="0">
                <a:latin typeface="Times New Roman" pitchFamily="18" charset="0"/>
                <a:ea typeface="標楷體" pitchFamily="65" charset="-120"/>
                <a:cs typeface="Times New Roman" pitchFamily="18" charset="0"/>
              </a:rPr>
              <a:t>Fig. 4</a:t>
            </a:r>
            <a:r>
              <a:rPr lang="zh-TW" altLang="en-US" sz="3600" dirty="0">
                <a:latin typeface="Times New Roman" pitchFamily="18" charset="0"/>
                <a:ea typeface="標楷體" pitchFamily="65" charset="-120"/>
                <a:cs typeface="Times New Roman" pitchFamily="18" charset="0"/>
              </a:rPr>
              <a:t>為實際場景與操作介面圖。</a:t>
            </a:r>
            <a:endParaRPr lang="en-US" altLang="zh-TW" sz="3600" dirty="0">
              <a:latin typeface="Times New Roman" pitchFamily="18" charset="0"/>
              <a:ea typeface="標楷體" pitchFamily="65" charset="-120"/>
              <a:cs typeface="Times New Roman" pitchFamily="18" charset="0"/>
            </a:endParaRPr>
          </a:p>
        </p:txBody>
      </p:sp>
      <p:grpSp>
        <p:nvGrpSpPr>
          <p:cNvPr id="44" name="群組 13"/>
          <p:cNvGrpSpPr>
            <a:grpSpLocks/>
          </p:cNvGrpSpPr>
          <p:nvPr/>
        </p:nvGrpSpPr>
        <p:grpSpPr bwMode="auto">
          <a:xfrm>
            <a:off x="18893755" y="20656786"/>
            <a:ext cx="8640000" cy="6480000"/>
            <a:chOff x="20357447" y="19370675"/>
            <a:chExt cx="7478691" cy="5612943"/>
          </a:xfrm>
        </p:grpSpPr>
        <p:grpSp>
          <p:nvGrpSpPr>
            <p:cNvPr id="45" name="群組 5"/>
            <p:cNvGrpSpPr>
              <a:grpSpLocks/>
            </p:cNvGrpSpPr>
            <p:nvPr/>
          </p:nvGrpSpPr>
          <p:grpSpPr bwMode="auto">
            <a:xfrm>
              <a:off x="20359926" y="22028826"/>
              <a:ext cx="7476212" cy="2954792"/>
              <a:chOff x="16013608" y="22028825"/>
              <a:chExt cx="7476212" cy="2954792"/>
            </a:xfrm>
          </p:grpSpPr>
          <p:pic>
            <p:nvPicPr>
              <p:cNvPr id="47" name="Picture 20"/>
              <p:cNvPicPr>
                <a:picLocks noChangeAspect="1" noChangeArrowheads="1"/>
              </p:cNvPicPr>
              <p:nvPr/>
            </p:nvPicPr>
            <p:blipFill>
              <a:blip r:embed="rId3"/>
              <a:stretch>
                <a:fillRect/>
              </a:stretch>
            </p:blipFill>
            <p:spPr bwMode="auto">
              <a:xfrm>
                <a:off x="16013608" y="22029040"/>
                <a:ext cx="7476212" cy="2406085"/>
              </a:xfrm>
              <a:prstGeom prst="rect">
                <a:avLst/>
              </a:prstGeom>
              <a:noFill/>
              <a:ln w="38100">
                <a:solidFill>
                  <a:schemeClr val="tx1"/>
                </a:solidFill>
              </a:ln>
              <a:effectLst>
                <a:outerShdw blurRad="50800" dist="38100" dir="2700000" algn="tl" rotWithShape="0">
                  <a:prstClr val="black">
                    <a:alpha val="40000"/>
                  </a:prstClr>
                </a:outerShdw>
              </a:effectLst>
              <a:extLst/>
            </p:spPr>
          </p:pic>
          <p:sp>
            <p:nvSpPr>
              <p:cNvPr id="48" name="矩形 61"/>
              <p:cNvSpPr>
                <a:spLocks noChangeArrowheads="1"/>
              </p:cNvSpPr>
              <p:nvPr/>
            </p:nvSpPr>
            <p:spPr bwMode="auto">
              <a:xfrm>
                <a:off x="17363342" y="24521729"/>
                <a:ext cx="4779223" cy="461888"/>
              </a:xfrm>
              <a:prstGeom prst="rect">
                <a:avLst/>
              </a:prstGeom>
              <a:noFill/>
              <a:ln>
                <a:noFill/>
              </a:ln>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ctr" eaLnBrk="1" hangingPunct="1">
                  <a:defRPr/>
                </a:pPr>
                <a:r>
                  <a:rPr lang="en-US" altLang="zh-TW" sz="3200" dirty="0" smtClean="0">
                    <a:ea typeface="標楷體" panose="03000509000000000000" pitchFamily="65" charset="-120"/>
                  </a:rPr>
                  <a:t>Fig.</a:t>
                </a:r>
                <a:r>
                  <a:rPr lang="zh-TW" altLang="en-US" sz="3200" dirty="0" smtClean="0">
                    <a:ea typeface="標楷體" panose="03000509000000000000" pitchFamily="65" charset="-120"/>
                  </a:rPr>
                  <a:t> </a:t>
                </a:r>
                <a:r>
                  <a:rPr lang="en-US" altLang="zh-TW" sz="3200" dirty="0" smtClean="0">
                    <a:ea typeface="標楷體" panose="03000509000000000000" pitchFamily="65" charset="-120"/>
                  </a:rPr>
                  <a:t>4.</a:t>
                </a:r>
                <a:r>
                  <a:rPr lang="zh-TW" altLang="en-US" sz="3200" dirty="0" smtClean="0">
                    <a:ea typeface="標楷體" panose="03000509000000000000" pitchFamily="65" charset="-120"/>
                  </a:rPr>
                  <a:t> 人機介面與實際位置圖</a:t>
                </a:r>
                <a:endParaRPr lang="zh-TW" altLang="zh-TW" sz="3200" dirty="0" smtClean="0">
                  <a:latin typeface="+mn-lt"/>
                  <a:ea typeface="標楷體" panose="03000509000000000000" pitchFamily="65" charset="-120"/>
                </a:endParaRPr>
              </a:p>
            </p:txBody>
          </p:sp>
        </p:grpSp>
        <p:pic>
          <p:nvPicPr>
            <p:cNvPr id="46" name="Picture 22"/>
            <p:cNvPicPr>
              <a:picLocks noChangeAspect="1" noChangeArrowheads="1"/>
            </p:cNvPicPr>
            <p:nvPr/>
          </p:nvPicPr>
          <p:blipFill>
            <a:blip r:embed="rId4"/>
            <a:stretch>
              <a:fillRect/>
            </a:stretch>
          </p:blipFill>
          <p:spPr bwMode="auto">
            <a:xfrm>
              <a:off x="20357447" y="19370675"/>
              <a:ext cx="7460099" cy="2516537"/>
            </a:xfrm>
            <a:prstGeom prst="rect">
              <a:avLst/>
            </a:prstGeom>
            <a:noFill/>
            <a:ln w="38100">
              <a:solidFill>
                <a:schemeClr val="tx1"/>
              </a:solidFill>
            </a:ln>
            <a:effectLst>
              <a:outerShdw blurRad="50800" dist="38100" dir="2700000" algn="tl" rotWithShape="0">
                <a:prstClr val="black">
                  <a:alpha val="40000"/>
                </a:prstClr>
              </a:outerShdw>
            </a:effectLst>
            <a:extLst/>
          </p:spPr>
        </p:pic>
      </p:grpSp>
      <p:grpSp>
        <p:nvGrpSpPr>
          <p:cNvPr id="49" name="群組 12"/>
          <p:cNvGrpSpPr>
            <a:grpSpLocks/>
          </p:cNvGrpSpPr>
          <p:nvPr/>
        </p:nvGrpSpPr>
        <p:grpSpPr bwMode="auto">
          <a:xfrm>
            <a:off x="15151100" y="27411369"/>
            <a:ext cx="11844000" cy="3600000"/>
            <a:chOff x="21559531" y="26834094"/>
            <a:chExt cx="6708869" cy="2453089"/>
          </a:xfrm>
        </p:grpSpPr>
        <p:pic>
          <p:nvPicPr>
            <p:cNvPr id="50" name="Picture 24"/>
            <p:cNvPicPr>
              <a:picLocks noChangeAspect="1" noChangeArrowheads="1"/>
            </p:cNvPicPr>
            <p:nvPr/>
          </p:nvPicPr>
          <p:blipFill>
            <a:blip r:embed="rId5"/>
            <a:stretch>
              <a:fillRect/>
            </a:stretch>
          </p:blipFill>
          <p:spPr bwMode="auto">
            <a:xfrm>
              <a:off x="21559531" y="26834094"/>
              <a:ext cx="6708869" cy="2085347"/>
            </a:xfrm>
            <a:prstGeom prst="rect">
              <a:avLst/>
            </a:prstGeom>
            <a:noFill/>
            <a:ln w="38100">
              <a:solidFill>
                <a:schemeClr val="tx1"/>
              </a:solidFill>
            </a:ln>
            <a:effectLst>
              <a:outerShdw blurRad="50800" dist="38100" dir="2700000" algn="tl" rotWithShape="0">
                <a:prstClr val="black">
                  <a:alpha val="40000"/>
                </a:prstClr>
              </a:outerShdw>
            </a:effectLst>
            <a:extLst/>
          </p:spPr>
        </p:pic>
        <p:sp>
          <p:nvSpPr>
            <p:cNvPr id="51" name="矩形 61"/>
            <p:cNvSpPr>
              <a:spLocks noChangeArrowheads="1"/>
            </p:cNvSpPr>
            <p:nvPr/>
          </p:nvSpPr>
          <p:spPr bwMode="auto">
            <a:xfrm>
              <a:off x="23814948" y="28961872"/>
              <a:ext cx="2205519" cy="325311"/>
            </a:xfrm>
            <a:prstGeom prst="rect">
              <a:avLst/>
            </a:prstGeom>
            <a:noFill/>
            <a:ln>
              <a:noFill/>
            </a:ln>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ctr" eaLnBrk="1" hangingPunct="1">
                <a:defRPr/>
              </a:pPr>
              <a:r>
                <a:rPr lang="en-US" altLang="zh-TW" sz="3200" dirty="0" smtClean="0">
                  <a:ea typeface="標楷體" panose="03000509000000000000" pitchFamily="65" charset="-120"/>
                  <a:cs typeface="Times New Roman" panose="02020603050405020304" pitchFamily="18" charset="0"/>
                </a:rPr>
                <a:t>Fig.</a:t>
              </a:r>
              <a:r>
                <a:rPr lang="zh-TW" altLang="en-US" sz="3200" dirty="0" smtClean="0">
                  <a:ea typeface="標楷體" panose="03000509000000000000" pitchFamily="65" charset="-120"/>
                  <a:cs typeface="Times New Roman" panose="02020603050405020304" pitchFamily="18" charset="0"/>
                </a:rPr>
                <a:t> </a:t>
              </a:r>
              <a:r>
                <a:rPr lang="en-US" altLang="zh-TW" sz="3200" dirty="0" smtClean="0">
                  <a:ea typeface="標楷體" panose="03000509000000000000" pitchFamily="65" charset="-120"/>
                  <a:cs typeface="Times New Roman" panose="02020603050405020304" pitchFamily="18" charset="0"/>
                </a:rPr>
                <a:t>5</a:t>
              </a:r>
              <a:r>
                <a:rPr lang="en-US" altLang="zh-TW" sz="3200" dirty="0" smtClean="0">
                  <a:latin typeface="+mn-lt"/>
                  <a:ea typeface="標楷體" panose="03000509000000000000" pitchFamily="65" charset="-120"/>
                </a:rPr>
                <a:t>.</a:t>
              </a:r>
              <a:r>
                <a:rPr lang="zh-TW" altLang="en-US" sz="3200" dirty="0" smtClean="0">
                  <a:latin typeface="+mn-lt"/>
                  <a:ea typeface="標楷體" panose="03000509000000000000" pitchFamily="65" charset="-120"/>
                </a:rPr>
                <a:t>  供電功能實測</a:t>
              </a:r>
              <a:endParaRPr lang="zh-TW" altLang="zh-TW" sz="3200" dirty="0" smtClean="0">
                <a:latin typeface="+mn-lt"/>
                <a:ea typeface="標楷體" panose="03000509000000000000" pitchFamily="65" charset="-120"/>
              </a:endParaRPr>
            </a:p>
          </p:txBody>
        </p:sp>
      </p:grpSp>
      <p:sp>
        <p:nvSpPr>
          <p:cNvPr id="52" name="文字方塊 3"/>
          <p:cNvSpPr txBox="1">
            <a:spLocks noChangeArrowheads="1"/>
          </p:cNvSpPr>
          <p:nvPr/>
        </p:nvSpPr>
        <p:spPr bwMode="auto">
          <a:xfrm>
            <a:off x="15127037" y="31205666"/>
            <a:ext cx="130889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marL="742950" indent="-285750"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algn="just" eaLnBrk="1" hangingPunct="1">
              <a:spcBef>
                <a:spcPct val="0"/>
              </a:spcBef>
              <a:buClrTx/>
              <a:buSzTx/>
              <a:buFontTx/>
              <a:buNone/>
            </a:pPr>
            <a:r>
              <a:rPr lang="zh-TW" altLang="en-US" sz="3600" dirty="0">
                <a:latin typeface="Times New Roman" pitchFamily="18" charset="0"/>
                <a:ea typeface="標楷體" pitchFamily="65" charset="-120"/>
                <a:cs typeface="Times New Roman" pitchFamily="18" charset="0"/>
              </a:rPr>
              <a:t>        利用已充飽的蓄電池，經過逆變器轉成</a:t>
            </a:r>
            <a:r>
              <a:rPr lang="en-US" altLang="zh-TW" sz="3600" dirty="0">
                <a:latin typeface="Times New Roman" pitchFamily="18" charset="0"/>
                <a:ea typeface="標楷體" pitchFamily="65" charset="-120"/>
                <a:cs typeface="Times New Roman" pitchFamily="18" charset="0"/>
              </a:rPr>
              <a:t>110</a:t>
            </a:r>
            <a:r>
              <a:rPr lang="zh-TW" altLang="en-US" sz="3600" dirty="0">
                <a:latin typeface="Times New Roman" pitchFamily="18" charset="0"/>
                <a:ea typeface="標楷體" pitchFamily="65" charset="-120"/>
                <a:cs typeface="Times New Roman" pitchFamily="18" charset="0"/>
              </a:rPr>
              <a:t>伏特的交流電，可供一般電子產品使用。</a:t>
            </a:r>
            <a:r>
              <a:rPr lang="en-US" altLang="zh-TW" sz="3600" dirty="0">
                <a:latin typeface="Times New Roman" pitchFamily="18" charset="0"/>
                <a:ea typeface="標楷體" pitchFamily="65" charset="-120"/>
                <a:cs typeface="Times New Roman" pitchFamily="18" charset="0"/>
              </a:rPr>
              <a:t>Fig.</a:t>
            </a:r>
            <a:r>
              <a:rPr lang="zh-TW" altLang="en-US" sz="3600" dirty="0">
                <a:latin typeface="Times New Roman" pitchFamily="18" charset="0"/>
                <a:ea typeface="標楷體" pitchFamily="65" charset="-120"/>
                <a:cs typeface="Times New Roman" pitchFamily="18" charset="0"/>
              </a:rPr>
              <a:t> </a:t>
            </a:r>
            <a:r>
              <a:rPr lang="en-US" altLang="zh-TW" sz="3600" dirty="0">
                <a:latin typeface="Times New Roman" pitchFamily="18" charset="0"/>
                <a:ea typeface="標楷體" pitchFamily="65" charset="-120"/>
                <a:cs typeface="Times New Roman" pitchFamily="18" charset="0"/>
              </a:rPr>
              <a:t>5</a:t>
            </a:r>
            <a:r>
              <a:rPr lang="zh-TW" altLang="en-US" sz="3600" dirty="0">
                <a:latin typeface="Times New Roman" pitchFamily="18" charset="0"/>
                <a:ea typeface="標楷體" pitchFamily="65" charset="-120"/>
                <a:cs typeface="Times New Roman" pitchFamily="18" charset="0"/>
              </a:rPr>
              <a:t>為實際電池供給手機充電測試圖。</a:t>
            </a:r>
          </a:p>
        </p:txBody>
      </p:sp>
      <p:grpSp>
        <p:nvGrpSpPr>
          <p:cNvPr id="53" name="群組 43"/>
          <p:cNvGrpSpPr>
            <a:grpSpLocks/>
          </p:cNvGrpSpPr>
          <p:nvPr/>
        </p:nvGrpSpPr>
        <p:grpSpPr bwMode="auto">
          <a:xfrm>
            <a:off x="863600" y="11232307"/>
            <a:ext cx="13020675" cy="28029742"/>
            <a:chOff x="863600" y="11273030"/>
            <a:chExt cx="13020675" cy="26889157"/>
          </a:xfrm>
        </p:grpSpPr>
        <p:sp>
          <p:nvSpPr>
            <p:cNvPr id="54" name="矩形 44"/>
            <p:cNvSpPr>
              <a:spLocks noChangeArrowheads="1"/>
            </p:cNvSpPr>
            <p:nvPr/>
          </p:nvSpPr>
          <p:spPr bwMode="auto">
            <a:xfrm>
              <a:off x="863600" y="11273030"/>
              <a:ext cx="13020675" cy="26889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1230313"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marL="742950" indent="-285750" defTabSz="1230313"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defTabSz="1230313"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defTabSz="1230313"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defTabSz="1230313"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defTabSz="1230313"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defTabSz="1230313"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defTabSz="1230313"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defTabSz="1230313"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algn="ctr" eaLnBrk="1" hangingPunct="1">
                <a:spcBef>
                  <a:spcPct val="0"/>
                </a:spcBef>
                <a:buClrTx/>
                <a:buSzTx/>
                <a:buFontTx/>
                <a:buNone/>
              </a:pPr>
              <a:r>
                <a:rPr lang="en-US" altLang="zh-TW" sz="5400" b="1" dirty="0">
                  <a:latin typeface="Times New Roman" pitchFamily="18" charset="0"/>
                  <a:ea typeface="標楷體" pitchFamily="65" charset="-120"/>
                  <a:cs typeface="Times New Roman" pitchFamily="18" charset="0"/>
                </a:rPr>
                <a:t>System Hardware </a:t>
              </a:r>
              <a:r>
                <a:rPr lang="en-US" altLang="zh-TW" sz="5400" b="1" dirty="0" smtClean="0">
                  <a:latin typeface="Times New Roman" pitchFamily="18" charset="0"/>
                  <a:ea typeface="標楷體" pitchFamily="65" charset="-120"/>
                  <a:cs typeface="Times New Roman" pitchFamily="18" charset="0"/>
                </a:rPr>
                <a:t>Architecture</a:t>
              </a: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4400" b="1" dirty="0">
                <a:latin typeface="Bookman Old Style" pitchFamily="18" charset="0"/>
                <a:ea typeface="標楷體" pitchFamily="65" charset="-120"/>
                <a:cs typeface="Times New Roman" pitchFamily="18" charset="0"/>
              </a:endParaRPr>
            </a:p>
            <a:p>
              <a:pPr eaLnBrk="1" hangingPunct="1">
                <a:spcBef>
                  <a:spcPct val="0"/>
                </a:spcBef>
                <a:buClrTx/>
                <a:buSzTx/>
                <a:buFontTx/>
                <a:buNone/>
              </a:pPr>
              <a:endParaRPr lang="en-US" altLang="zh-TW" sz="3600" b="1" dirty="0">
                <a:latin typeface="Times New Roman" pitchFamily="18" charset="0"/>
                <a:ea typeface="標楷體" pitchFamily="65" charset="-120"/>
                <a:cs typeface="Times New Roman" pitchFamily="18" charset="0"/>
              </a:endParaRPr>
            </a:p>
            <a:p>
              <a:pPr eaLnBrk="1" hangingPunct="1">
                <a:spcBef>
                  <a:spcPct val="0"/>
                </a:spcBef>
                <a:buClrTx/>
                <a:buSzTx/>
                <a:buFontTx/>
                <a:buNone/>
              </a:pPr>
              <a:endParaRPr lang="en-US" altLang="zh-TW" sz="3600" b="1" dirty="0">
                <a:latin typeface="Times New Roman" pitchFamily="18" charset="0"/>
                <a:ea typeface="標楷體" pitchFamily="65" charset="-120"/>
                <a:cs typeface="Times New Roman" pitchFamily="18" charset="0"/>
              </a:endParaRPr>
            </a:p>
            <a:p>
              <a:pPr algn="just" eaLnBrk="1" hangingPunct="1">
                <a:spcBef>
                  <a:spcPct val="0"/>
                </a:spcBef>
                <a:buClrTx/>
                <a:buSzTx/>
                <a:buFontTx/>
                <a:buNone/>
              </a:pPr>
              <a:r>
                <a:rPr lang="zh-TW" altLang="en-US" sz="3000" dirty="0">
                  <a:latin typeface="Times New Roman" pitchFamily="18" charset="0"/>
                  <a:ea typeface="標楷體" pitchFamily="65" charset="-120"/>
                  <a:cs typeface="Times New Roman" pitchFamily="18" charset="0"/>
                </a:rPr>
                <a:t>         </a:t>
              </a:r>
              <a:r>
                <a:rPr lang="en-US" altLang="zh-TW" sz="3600" dirty="0">
                  <a:latin typeface="Times New Roman" pitchFamily="18" charset="0"/>
                  <a:ea typeface="標楷體" pitchFamily="65" charset="-120"/>
                  <a:cs typeface="Times New Roman" pitchFamily="18" charset="0"/>
                </a:rPr>
                <a:t>Fig. 1</a:t>
              </a:r>
              <a:r>
                <a:rPr lang="zh-TW" altLang="en-US" sz="3600" dirty="0">
                  <a:latin typeface="標楷體" pitchFamily="65" charset="-120"/>
                  <a:ea typeface="標楷體" pitchFamily="65" charset="-120"/>
                  <a:cs typeface="Times New Roman" pitchFamily="18" charset="0"/>
                </a:rPr>
                <a:t>為系統實體架構圖，其應用功能描述如下： </a:t>
              </a:r>
              <a:endParaRPr lang="en-US" altLang="zh-TW" sz="3600" b="1"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網路攝影機：</a:t>
              </a:r>
              <a:r>
                <a:rPr lang="zh-TW" altLang="en-US" sz="3600" dirty="0">
                  <a:latin typeface="標楷體" pitchFamily="65" charset="-120"/>
                  <a:ea typeface="標楷體" pitchFamily="65" charset="-120"/>
                  <a:cs typeface="Times New Roman" pitchFamily="18" charset="0"/>
                </a:rPr>
                <a:t>擷取前方環境影像並回傳至遠程監控端。</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無線傳輸模組：</a:t>
              </a:r>
              <a:r>
                <a:rPr lang="zh-TW" altLang="en-US" sz="3600" dirty="0">
                  <a:latin typeface="Times New Roman" pitchFamily="18" charset="0"/>
                  <a:ea typeface="標楷體" pitchFamily="65" charset="-120"/>
                  <a:cs typeface="Times New Roman" pitchFamily="18" charset="0"/>
                </a:rPr>
                <a:t>透過 </a:t>
              </a:r>
              <a:r>
                <a:rPr lang="en-US" altLang="zh-TW" sz="3600" dirty="0">
                  <a:latin typeface="Times New Roman" pitchFamily="18" charset="0"/>
                  <a:ea typeface="標楷體" pitchFamily="65" charset="-120"/>
                  <a:cs typeface="Times New Roman" pitchFamily="18" charset="0"/>
                </a:rPr>
                <a:t>Wi-Fi</a:t>
              </a:r>
              <a:r>
                <a:rPr lang="zh-TW" altLang="en-US" sz="3600" dirty="0">
                  <a:latin typeface="Times New Roman" pitchFamily="18" charset="0"/>
                  <a:ea typeface="標楷體" pitchFamily="65" charset="-120"/>
                  <a:cs typeface="Times New Roman" pitchFamily="18" charset="0"/>
                </a:rPr>
                <a:t> 回傳相關資訊給遠程監控端。</a:t>
              </a:r>
              <a:endParaRPr lang="en-US" altLang="zh-TW" sz="3600" dirty="0">
                <a:latin typeface="Times New Roman" pitchFamily="18" charset="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超音波感測器：</a:t>
              </a:r>
              <a:r>
                <a:rPr lang="zh-TW" altLang="en-US" sz="3600" dirty="0">
                  <a:latin typeface="標楷體" pitchFamily="65" charset="-120"/>
                  <a:ea typeface="標楷體" pitchFamily="65" charset="-120"/>
                  <a:cs typeface="Times New Roman" pitchFamily="18" charset="0"/>
                </a:rPr>
                <a:t>偵測使用者與機器人之間的相對距離。</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嵌入式控制器</a:t>
              </a:r>
              <a:r>
                <a:rPr lang="en-US" altLang="zh-TW" sz="4000" b="1" dirty="0">
                  <a:latin typeface="標楷體" pitchFamily="65" charset="-120"/>
                  <a:ea typeface="標楷體" pitchFamily="65" charset="-120"/>
                  <a:cs typeface="Times New Roman" pitchFamily="18" charset="0"/>
                </a:rPr>
                <a:t>:</a:t>
              </a:r>
              <a:r>
                <a:rPr lang="zh-TW" altLang="en-US" sz="3600" dirty="0">
                  <a:latin typeface="Times New Roman" pitchFamily="18" charset="0"/>
                  <a:ea typeface="標楷體" pitchFamily="65" charset="-120"/>
                  <a:cs typeface="Times New Roman" pitchFamily="18" charset="0"/>
                </a:rPr>
                <a:t>嵌入式板上數位</a:t>
              </a:r>
              <a:r>
                <a:rPr lang="en-US" altLang="zh-TW" sz="3600" dirty="0">
                  <a:latin typeface="Times New Roman" pitchFamily="18" charset="0"/>
                  <a:ea typeface="標楷體" pitchFamily="65" charset="-120"/>
                  <a:cs typeface="Times New Roman" pitchFamily="18" charset="0"/>
                </a:rPr>
                <a:t>I/O</a:t>
              </a:r>
              <a:r>
                <a:rPr lang="zh-TW" altLang="en-US" sz="3600" dirty="0">
                  <a:latin typeface="Times New Roman" pitchFamily="18" charset="0"/>
                  <a:ea typeface="標楷體" pitchFamily="65" charset="-120"/>
                  <a:cs typeface="Times New Roman" pitchFamily="18" charset="0"/>
                </a:rPr>
                <a:t>、類比</a:t>
              </a:r>
              <a:r>
                <a:rPr lang="en-US" altLang="zh-TW" sz="3600" dirty="0">
                  <a:latin typeface="Times New Roman" pitchFamily="18" charset="0"/>
                  <a:ea typeface="標楷體" pitchFamily="65" charset="-120"/>
                  <a:cs typeface="Times New Roman" pitchFamily="18" charset="0"/>
                </a:rPr>
                <a:t>I/O </a:t>
              </a:r>
              <a:r>
                <a:rPr lang="zh-TW" altLang="en-US" sz="3600" dirty="0">
                  <a:latin typeface="Times New Roman" pitchFamily="18" charset="0"/>
                  <a:ea typeface="標楷體" pitchFamily="65" charset="-120"/>
                  <a:cs typeface="Times New Roman" pitchFamily="18" charset="0"/>
                </a:rPr>
                <a:t>以及</a:t>
              </a:r>
              <a:r>
                <a:rPr lang="en-US" altLang="zh-TW" sz="3600" dirty="0">
                  <a:latin typeface="Times New Roman" pitchFamily="18" charset="0"/>
                  <a:ea typeface="標楷體" pitchFamily="65" charset="-120"/>
                  <a:cs typeface="Times New Roman" pitchFamily="18" charset="0"/>
                </a:rPr>
                <a:t>3.3 </a:t>
              </a:r>
              <a:r>
                <a:rPr lang="zh-TW" altLang="en-US" sz="3600" dirty="0">
                  <a:latin typeface="Times New Roman" pitchFamily="18" charset="0"/>
                  <a:ea typeface="標楷體" pitchFamily="65" charset="-120"/>
                  <a:cs typeface="Times New Roman" pitchFamily="18" charset="0"/>
                </a:rPr>
                <a:t>伏特</a:t>
              </a:r>
              <a:r>
                <a:rPr lang="zh-TW" altLang="en-US" sz="3600" dirty="0" smtClean="0">
                  <a:latin typeface="Times New Roman" pitchFamily="18" charset="0"/>
                  <a:ea typeface="標楷體" pitchFamily="65" charset="-120"/>
                  <a:cs typeface="Times New Roman" pitchFamily="18" charset="0"/>
                </a:rPr>
                <a:t>的</a:t>
              </a:r>
              <a:r>
                <a:rPr lang="en-US" altLang="zh-TW" sz="3600" dirty="0" smtClean="0">
                  <a:latin typeface="Times New Roman" pitchFamily="18" charset="0"/>
                  <a:ea typeface="標楷體" pitchFamily="65" charset="-120"/>
                  <a:cs typeface="Times New Roman" pitchFamily="18" charset="0"/>
                </a:rPr>
                <a:t>			</a:t>
              </a:r>
              <a:r>
                <a:rPr lang="zh-TW" altLang="en-US" sz="3600" dirty="0" smtClean="0">
                  <a:latin typeface="Times New Roman" pitchFamily="18" charset="0"/>
                  <a:ea typeface="標楷體" pitchFamily="65" charset="-120"/>
                  <a:cs typeface="Times New Roman" pitchFamily="18" charset="0"/>
                </a:rPr>
                <a:t>腳位</a:t>
              </a:r>
              <a:r>
                <a:rPr lang="zh-TW" altLang="en-US" sz="3600" dirty="0">
                  <a:latin typeface="Times New Roman" pitchFamily="18" charset="0"/>
                  <a:ea typeface="標楷體" pitchFamily="65" charset="-120"/>
                  <a:cs typeface="Times New Roman" pitchFamily="18" charset="0"/>
                </a:rPr>
                <a:t>，連接到</a:t>
              </a:r>
              <a:r>
                <a:rPr lang="en-US" altLang="zh-TW" sz="3600" dirty="0">
                  <a:latin typeface="Times New Roman" pitchFamily="18" charset="0"/>
                  <a:ea typeface="標楷體" pitchFamily="65" charset="-120"/>
                  <a:cs typeface="Times New Roman" pitchFamily="18" charset="0"/>
                </a:rPr>
                <a:t>FPGA </a:t>
              </a:r>
              <a:r>
                <a:rPr lang="zh-TW" altLang="en-US" sz="3600" dirty="0">
                  <a:latin typeface="Times New Roman" pitchFamily="18" charset="0"/>
                  <a:ea typeface="標楷體" pitchFamily="65" charset="-120"/>
                  <a:cs typeface="Times New Roman" pitchFamily="18" charset="0"/>
                </a:rPr>
                <a:t>板上。 </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太陽能板模組：</a:t>
              </a:r>
              <a:r>
                <a:rPr lang="zh-TW" altLang="en-US" sz="3600" dirty="0">
                  <a:latin typeface="標楷體" pitchFamily="65" charset="-120"/>
                  <a:ea typeface="標楷體" pitchFamily="65" charset="-120"/>
                  <a:cs typeface="Times New Roman" pitchFamily="18" charset="0"/>
                </a:rPr>
                <a:t>吸收太陽能並轉換為電能。</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變壓器</a:t>
              </a:r>
              <a:r>
                <a:rPr lang="en-US" altLang="zh-TW" sz="4000" b="1" dirty="0">
                  <a:latin typeface="標楷體" pitchFamily="65" charset="-120"/>
                  <a:ea typeface="標楷體" pitchFamily="65" charset="-120"/>
                  <a:cs typeface="Times New Roman" pitchFamily="18" charset="0"/>
                </a:rPr>
                <a:t>:</a:t>
              </a:r>
              <a:r>
                <a:rPr lang="zh-TW" altLang="en-US" sz="3600" dirty="0">
                  <a:latin typeface="標楷體" pitchFamily="65" charset="-120"/>
                  <a:ea typeface="標楷體" pitchFamily="65" charset="-120"/>
                  <a:cs typeface="Times New Roman" pitchFamily="18" charset="0"/>
                </a:rPr>
                <a:t>將太陽能轉換出的電壓進行降壓。</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r>
                <a:rPr lang="zh-TW" altLang="en-US" sz="4000" b="1" dirty="0">
                  <a:latin typeface="標楷體" pitchFamily="65" charset="-120"/>
                  <a:ea typeface="標楷體" pitchFamily="65" charset="-120"/>
                  <a:cs typeface="Times New Roman" pitchFamily="18" charset="0"/>
                </a:rPr>
                <a:t>逆變器</a:t>
              </a:r>
              <a:r>
                <a:rPr lang="en-US" altLang="zh-TW" sz="4000" b="1" dirty="0">
                  <a:latin typeface="標楷體" pitchFamily="65" charset="-120"/>
                  <a:ea typeface="標楷體" pitchFamily="65" charset="-120"/>
                  <a:cs typeface="Times New Roman" pitchFamily="18" charset="0"/>
                </a:rPr>
                <a:t>:</a:t>
              </a:r>
              <a:r>
                <a:rPr lang="zh-TW" altLang="en-US" sz="3600" dirty="0">
                  <a:latin typeface="標楷體" pitchFamily="65" charset="-120"/>
                  <a:ea typeface="標楷體" pitchFamily="65" charset="-120"/>
                  <a:cs typeface="Times New Roman" pitchFamily="18" charset="0"/>
                </a:rPr>
                <a:t>將蓄電池的直流電壓轉換成</a:t>
              </a:r>
              <a:r>
                <a:rPr lang="en-US" altLang="zh-TW" sz="3600" dirty="0">
                  <a:latin typeface="Times New Roman" pitchFamily="18" charset="0"/>
                  <a:ea typeface="標楷體" pitchFamily="65" charset="-120"/>
                  <a:cs typeface="Times New Roman" pitchFamily="18" charset="0"/>
                </a:rPr>
                <a:t>110</a:t>
              </a:r>
              <a:r>
                <a:rPr lang="zh-TW" altLang="en-US" sz="3600" dirty="0">
                  <a:latin typeface="標楷體" pitchFamily="65" charset="-120"/>
                  <a:ea typeface="標楷體" pitchFamily="65" charset="-120"/>
                  <a:cs typeface="Times New Roman" pitchFamily="18" charset="0"/>
                </a:rPr>
                <a:t>伏特的交流電。</a:t>
              </a:r>
              <a:endParaRPr lang="en-US" altLang="zh-TW" sz="3600" dirty="0">
                <a:latin typeface="標楷體" pitchFamily="65" charset="-120"/>
                <a:ea typeface="標楷體" pitchFamily="65" charset="-120"/>
                <a:cs typeface="Times New Roman" pitchFamily="18" charset="0"/>
              </a:endParaRPr>
            </a:p>
            <a:p>
              <a:pPr algn="just" eaLnBrk="1" hangingPunct="1">
                <a:spcBef>
                  <a:spcPct val="20000"/>
                </a:spcBef>
                <a:buClrTx/>
                <a:buSzTx/>
                <a:buFont typeface="Wingdings" pitchFamily="2" charset="2"/>
                <a:buChar char="Ø"/>
              </a:pPr>
              <a:endParaRPr lang="en-US" altLang="zh-TW" sz="3600" b="1" dirty="0">
                <a:latin typeface="Times New Roman" pitchFamily="18" charset="0"/>
                <a:ea typeface="標楷體" pitchFamily="65" charset="-120"/>
                <a:cs typeface="Times New Roman" pitchFamily="18" charset="0"/>
              </a:endParaRPr>
            </a:p>
            <a:p>
              <a:pPr eaLnBrk="1" hangingPunct="1">
                <a:spcBef>
                  <a:spcPct val="0"/>
                </a:spcBef>
                <a:buClrTx/>
                <a:buSzTx/>
                <a:buFontTx/>
                <a:buNone/>
              </a:pPr>
              <a:endParaRPr lang="zh-TW" altLang="en-US" sz="3300" dirty="0">
                <a:latin typeface="Times New Roman" pitchFamily="18" charset="0"/>
                <a:cs typeface="Times New Roman" pitchFamily="18" charset="0"/>
              </a:endParaRPr>
            </a:p>
          </p:txBody>
        </p:sp>
        <p:sp>
          <p:nvSpPr>
            <p:cNvPr id="55" name="矩形 61"/>
            <p:cNvSpPr>
              <a:spLocks noChangeArrowheads="1"/>
            </p:cNvSpPr>
            <p:nvPr/>
          </p:nvSpPr>
          <p:spPr bwMode="auto">
            <a:xfrm>
              <a:off x="3863975" y="20015482"/>
              <a:ext cx="6965950" cy="560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2563"/>
                </a:spcBef>
                <a:buClr>
                  <a:schemeClr val="accent1"/>
                </a:buClr>
                <a:buSzPct val="76000"/>
                <a:buFont typeface="Wingdings 3" pitchFamily="18" charset="2"/>
                <a:buChar char=""/>
                <a:defRPr sz="11100">
                  <a:solidFill>
                    <a:schemeClr val="tx1"/>
                  </a:solidFill>
                  <a:latin typeface="Gill Sans MT" pitchFamily="34" charset="0"/>
                </a:defRPr>
              </a:lvl1pPr>
              <a:lvl2pPr marL="742950" indent="-285750" eaLnBrk="0" hangingPunct="0">
                <a:spcBef>
                  <a:spcPts val="2138"/>
                </a:spcBef>
                <a:buClr>
                  <a:schemeClr val="accent2"/>
                </a:buClr>
                <a:buSzPct val="76000"/>
                <a:buFont typeface="Wingdings 3" pitchFamily="18" charset="2"/>
                <a:buChar char=""/>
                <a:defRPr sz="9800">
                  <a:solidFill>
                    <a:schemeClr val="tx2"/>
                  </a:solidFill>
                  <a:latin typeface="Gill Sans MT" pitchFamily="34" charset="0"/>
                </a:defRPr>
              </a:lvl2pPr>
              <a:lvl3pPr marL="1143000" indent="-228600" eaLnBrk="0" hangingPunct="0">
                <a:spcBef>
                  <a:spcPts val="2138"/>
                </a:spcBef>
                <a:buClr>
                  <a:srgbClr val="BCBCBC"/>
                </a:buClr>
                <a:buSzPct val="76000"/>
                <a:buFont typeface="Wingdings 3" pitchFamily="18" charset="2"/>
                <a:buChar char=""/>
                <a:defRPr sz="8600">
                  <a:solidFill>
                    <a:schemeClr val="tx1"/>
                  </a:solidFill>
                  <a:latin typeface="Gill Sans MT" pitchFamily="34" charset="0"/>
                </a:defRPr>
              </a:lvl3pPr>
              <a:lvl4pPr marL="1600200" indent="-228600" eaLnBrk="0" hangingPunct="0">
                <a:spcBef>
                  <a:spcPts val="1713"/>
                </a:spcBef>
                <a:buClr>
                  <a:srgbClr val="8BA2B4"/>
                </a:buClr>
                <a:buSzPct val="70000"/>
                <a:buFont typeface="Wingdings" pitchFamily="2" charset="2"/>
                <a:buChar char=""/>
                <a:defRPr sz="7700">
                  <a:solidFill>
                    <a:schemeClr val="tx1"/>
                  </a:solidFill>
                  <a:latin typeface="Gill Sans MT" pitchFamily="34" charset="0"/>
                </a:defRPr>
              </a:lvl4pPr>
              <a:lvl5pPr marL="2057400" indent="-228600" eaLnBrk="0" hangingPunct="0">
                <a:spcBef>
                  <a:spcPts val="1288"/>
                </a:spcBef>
                <a:buClr>
                  <a:schemeClr val="accent2"/>
                </a:buClr>
                <a:buSzPct val="70000"/>
                <a:buFont typeface="Wingdings" pitchFamily="2" charset="2"/>
                <a:buChar char=""/>
                <a:defRPr sz="6800">
                  <a:solidFill>
                    <a:schemeClr val="tx1"/>
                  </a:solidFill>
                  <a:latin typeface="Gill Sans MT" pitchFamily="34" charset="0"/>
                </a:defRPr>
              </a:lvl5pPr>
              <a:lvl6pPr marL="25146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6pPr>
              <a:lvl7pPr marL="29718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7pPr>
              <a:lvl8pPr marL="34290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8pPr>
              <a:lvl9pPr marL="3886200" indent="-228600" eaLnBrk="0" fontAlgn="base" hangingPunct="0">
                <a:spcBef>
                  <a:spcPts val="1288"/>
                </a:spcBef>
                <a:spcAft>
                  <a:spcPct val="0"/>
                </a:spcAft>
                <a:buClr>
                  <a:schemeClr val="accent2"/>
                </a:buClr>
                <a:buSzPct val="70000"/>
                <a:buFont typeface="Wingdings" pitchFamily="2" charset="2"/>
                <a:buChar char=""/>
                <a:defRPr sz="6800">
                  <a:solidFill>
                    <a:schemeClr val="tx1"/>
                  </a:solidFill>
                  <a:latin typeface="Gill Sans MT" pitchFamily="34" charset="0"/>
                </a:defRPr>
              </a:lvl9pPr>
            </a:lstStyle>
            <a:p>
              <a:pPr algn="ctr" eaLnBrk="1" hangingPunct="1">
                <a:spcBef>
                  <a:spcPct val="0"/>
                </a:spcBef>
                <a:buClrTx/>
                <a:buSzTx/>
                <a:buFontTx/>
                <a:buNone/>
              </a:pPr>
              <a:r>
                <a:rPr lang="en-US" altLang="zh-TW" sz="3200" dirty="0">
                  <a:latin typeface="Times New Roman" pitchFamily="18" charset="0"/>
                  <a:ea typeface="標楷體" pitchFamily="65" charset="-120"/>
                  <a:cs typeface="Times New Roman" pitchFamily="18" charset="0"/>
                </a:rPr>
                <a:t>Fig. 1</a:t>
              </a:r>
              <a:r>
                <a:rPr lang="en-US" altLang="zh-TW" sz="3200" dirty="0">
                  <a:latin typeface="標楷體" pitchFamily="65" charset="-120"/>
                  <a:ea typeface="標楷體" pitchFamily="65" charset="-120"/>
                  <a:cs typeface="Times New Roman" pitchFamily="18" charset="0"/>
                </a:rPr>
                <a:t>.</a:t>
              </a:r>
              <a:r>
                <a:rPr lang="zh-TW" altLang="en-US" sz="3200" dirty="0">
                  <a:latin typeface="標楷體" pitchFamily="65" charset="-120"/>
                  <a:ea typeface="標楷體" pitchFamily="65" charset="-120"/>
                  <a:cs typeface="Times New Roman" pitchFamily="18" charset="0"/>
                </a:rPr>
                <a:t>機器人平台架構與外部感測器</a:t>
              </a:r>
              <a:endParaRPr lang="zh-TW" altLang="zh-TW" sz="3200" dirty="0">
                <a:latin typeface="標楷體" pitchFamily="65" charset="-120"/>
                <a:ea typeface="標楷體" pitchFamily="65" charset="-120"/>
                <a:cs typeface="Times New Roman" pitchFamily="18" charset="0"/>
              </a:endParaRPr>
            </a:p>
          </p:txBody>
        </p:sp>
        <p:sp>
          <p:nvSpPr>
            <p:cNvPr id="56" name="矩形 61"/>
            <p:cNvSpPr>
              <a:spLocks noChangeArrowheads="1"/>
            </p:cNvSpPr>
            <p:nvPr/>
          </p:nvSpPr>
          <p:spPr bwMode="auto">
            <a:xfrm>
              <a:off x="3813173" y="35328890"/>
              <a:ext cx="4387850" cy="560428"/>
            </a:xfrm>
            <a:prstGeom prst="rect">
              <a:avLst/>
            </a:prstGeom>
            <a:noFill/>
            <a:ln>
              <a:noFill/>
            </a:ln>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ctr" eaLnBrk="1" hangingPunct="1">
                <a:defRPr/>
              </a:pPr>
              <a:r>
                <a:rPr lang="en-US" altLang="zh-TW" sz="3200" dirty="0" smtClean="0">
                  <a:ea typeface="+mj-ea"/>
                  <a:cs typeface="Times New Roman" panose="02020603050405020304" pitchFamily="18" charset="0"/>
                </a:rPr>
                <a:t>Fig2</a:t>
              </a:r>
              <a:r>
                <a:rPr lang="en-US" altLang="zh-TW" sz="3200" dirty="0" smtClean="0">
                  <a:latin typeface="+mj-ea"/>
                  <a:ea typeface="+mj-ea"/>
                </a:rPr>
                <a:t>.</a:t>
              </a:r>
              <a:r>
                <a:rPr lang="zh-TW" altLang="en-US" sz="3200" dirty="0" smtClean="0">
                  <a:latin typeface="標楷體" panose="03000509000000000000" pitchFamily="65" charset="-120"/>
                  <a:ea typeface="標楷體" panose="03000509000000000000" pitchFamily="65" charset="-120"/>
                </a:rPr>
                <a:t>系統硬體架構圖</a:t>
              </a:r>
              <a:endParaRPr lang="zh-TW" altLang="zh-TW" sz="3200" dirty="0" smtClean="0">
                <a:latin typeface="標楷體" panose="03000509000000000000" pitchFamily="65" charset="-120"/>
                <a:ea typeface="標楷體" panose="03000509000000000000" pitchFamily="65" charset="-120"/>
              </a:endParaRPr>
            </a:p>
          </p:txBody>
        </p:sp>
      </p:grpSp>
      <p:pic>
        <p:nvPicPr>
          <p:cNvPr id="57"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41914" y="12174450"/>
            <a:ext cx="11318817" cy="82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圖片 2"/>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702567" y="27974506"/>
            <a:ext cx="10323175" cy="82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圖片 7"/>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6717456" y="6702336"/>
            <a:ext cx="9540000" cy="688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預設簡報設計">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3360</TotalTime>
  <Words>574</Words>
  <Application>Microsoft Office PowerPoint</Application>
  <PresentationFormat>自訂</PresentationFormat>
  <Paragraphs>65</Paragraphs>
  <Slides>1</Slides>
  <Notes>1</Notes>
  <HiddenSlides>0</HiddenSlides>
  <MMClips>0</MMClips>
  <ScaleCrop>false</ScaleCrop>
  <HeadingPairs>
    <vt:vector size="4" baseType="variant">
      <vt:variant>
        <vt:lpstr>佈景主題</vt:lpstr>
      </vt:variant>
      <vt:variant>
        <vt:i4>1</vt:i4>
      </vt:variant>
      <vt:variant>
        <vt:lpstr>投影片標題</vt:lpstr>
      </vt:variant>
      <vt:variant>
        <vt:i4>1</vt:i4>
      </vt:variant>
    </vt:vector>
  </HeadingPairs>
  <TitlesOfParts>
    <vt:vector size="2" baseType="lpstr">
      <vt:lpstr>預設簡報設計</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encl</dc:creator>
  <cp:lastModifiedBy>jih-shi</cp:lastModifiedBy>
  <cp:revision>276</cp:revision>
  <dcterms:created xsi:type="dcterms:W3CDTF">1601-01-01T00:00:00Z</dcterms:created>
  <dcterms:modified xsi:type="dcterms:W3CDTF">2015-11-27T05:58:13Z</dcterms:modified>
</cp:coreProperties>
</file>